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6.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7.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5" r:id="rId5"/>
    <p:sldMasterId id="2147483711" r:id="rId6"/>
    <p:sldMasterId id="2147483714" r:id="rId7"/>
    <p:sldMasterId id="2147483787" r:id="rId8"/>
    <p:sldMasterId id="2147483860" r:id="rId9"/>
    <p:sldMasterId id="2147483933" r:id="rId10"/>
    <p:sldMasterId id="2147483970" r:id="rId11"/>
  </p:sldMasterIdLst>
  <p:notesMasterIdLst>
    <p:notesMasterId r:id="rId43"/>
  </p:notesMasterIdLst>
  <p:sldIdLst>
    <p:sldId id="257" r:id="rId12"/>
    <p:sldId id="259" r:id="rId13"/>
    <p:sldId id="2147482121" r:id="rId14"/>
    <p:sldId id="2147482541" r:id="rId15"/>
    <p:sldId id="2147482542" r:id="rId16"/>
    <p:sldId id="2147482394" r:id="rId17"/>
    <p:sldId id="2147483608" r:id="rId18"/>
    <p:sldId id="2147482122" r:id="rId19"/>
    <p:sldId id="2147482395" r:id="rId20"/>
    <p:sldId id="286" r:id="rId21"/>
    <p:sldId id="2147482128" r:id="rId22"/>
    <p:sldId id="2147483607" r:id="rId23"/>
    <p:sldId id="2147482397" r:id="rId24"/>
    <p:sldId id="2147482390" r:id="rId25"/>
    <p:sldId id="2147482133" r:id="rId26"/>
    <p:sldId id="2147481926" r:id="rId27"/>
    <p:sldId id="2147481925" r:id="rId28"/>
    <p:sldId id="2147481919" r:id="rId29"/>
    <p:sldId id="2147481921" r:id="rId30"/>
    <p:sldId id="2147482389" r:id="rId31"/>
    <p:sldId id="2147482123" r:id="rId32"/>
    <p:sldId id="2147482391" r:id="rId33"/>
    <p:sldId id="2147482124" r:id="rId34"/>
    <p:sldId id="2147482127" r:id="rId35"/>
    <p:sldId id="2147482125" r:id="rId36"/>
    <p:sldId id="2147482392" r:id="rId37"/>
    <p:sldId id="2147482398" r:id="rId38"/>
    <p:sldId id="2147482126" r:id="rId39"/>
    <p:sldId id="2147482393" r:id="rId40"/>
    <p:sldId id="2147483609" r:id="rId41"/>
    <p:sldId id="21474823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D5217-D9B5-4976-9610-35F29A9C9460}">
          <p14:sldIdLst>
            <p14:sldId id="257"/>
            <p14:sldId id="259"/>
          </p14:sldIdLst>
        </p14:section>
        <p14:section name="Welcome &amp; Introductions" id="{3F0608A5-DD10-4A9F-9237-4B02CF6CEADF}">
          <p14:sldIdLst>
            <p14:sldId id="2147482121"/>
            <p14:sldId id="2147482541"/>
            <p14:sldId id="2147482542"/>
            <p14:sldId id="2147482394"/>
            <p14:sldId id="2147483608"/>
          </p14:sldIdLst>
        </p14:section>
        <p14:section name="Setting the Stage" id="{2A6FFFB7-315B-4FDB-9050-F15DBC311E9A}">
          <p14:sldIdLst>
            <p14:sldId id="2147482122"/>
            <p14:sldId id="2147482395"/>
            <p14:sldId id="286"/>
            <p14:sldId id="2147482128"/>
            <p14:sldId id="2147483607"/>
            <p14:sldId id="2147482397"/>
            <p14:sldId id="2147482390"/>
            <p14:sldId id="2147482133"/>
            <p14:sldId id="2147481926"/>
            <p14:sldId id="2147481925"/>
            <p14:sldId id="2147481919"/>
            <p14:sldId id="2147481921"/>
            <p14:sldId id="2147482389"/>
          </p14:sldIdLst>
        </p14:section>
        <p14:section name="Hands-On Lab" id="{C12964D6-461A-4D3A-A4B5-BB42285F5D8D}">
          <p14:sldIdLst>
            <p14:sldId id="2147482123"/>
            <p14:sldId id="2147482391"/>
          </p14:sldIdLst>
        </p14:section>
        <p14:section name="Break" id="{7972D8AB-984F-4E8F-9607-E9CB20594047}">
          <p14:sldIdLst>
            <p14:sldId id="2147482124"/>
            <p14:sldId id="2147482127"/>
          </p14:sldIdLst>
        </p14:section>
        <p14:section name="Show &amp; Tell" id="{259B7B94-0954-4B8A-80CD-F01252B01469}">
          <p14:sldIdLst>
            <p14:sldId id="2147482125"/>
            <p14:sldId id="2147482392"/>
            <p14:sldId id="2147482398"/>
          </p14:sldIdLst>
        </p14:section>
        <p14:section name="Close" id="{C6497EA7-CDF8-4AAB-8E61-E706BC0589B9}">
          <p14:sldIdLst>
            <p14:sldId id="2147482126"/>
            <p14:sldId id="2147482393"/>
            <p14:sldId id="2147483609"/>
            <p14:sldId id="21474823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880960-F3A7-2D8B-7D02-583E59EC8C7D}" name="Brooke Egan Sanders" initials="BE" userId="S::shegan@microsoft.com::e9ba86b2-5ea2-4495-8c67-3558aaca7fb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0374E"/>
    <a:srgbClr val="091F2C"/>
    <a:srgbClr val="89CCFD"/>
    <a:srgbClr val="0A0A0A"/>
    <a:srgbClr val="A1EDDB"/>
    <a:srgbClr val="EDB0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692" y="73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Tooles" userId="831746c4-f1a4-4e78-99f9-c748f9babc85" providerId="ADAL" clId="{13B2CFBE-DED2-4BC3-A271-316755F46EC2}"/>
    <pc:docChg chg="custSel delSld modSld modSection">
      <pc:chgData name="James Tooles" userId="831746c4-f1a4-4e78-99f9-c748f9babc85" providerId="ADAL" clId="{13B2CFBE-DED2-4BC3-A271-316755F46EC2}" dt="2024-12-04T17:36:29.058" v="76" actId="20577"/>
      <pc:docMkLst>
        <pc:docMk/>
      </pc:docMkLst>
      <pc:sldChg chg="modSp mod">
        <pc:chgData name="James Tooles" userId="831746c4-f1a4-4e78-99f9-c748f9babc85" providerId="ADAL" clId="{13B2CFBE-DED2-4BC3-A271-316755F46EC2}" dt="2024-12-04T17:36:29.058" v="76" actId="20577"/>
        <pc:sldMkLst>
          <pc:docMk/>
          <pc:sldMk cId="3023406239" sldId="2147482397"/>
        </pc:sldMkLst>
        <pc:spChg chg="mod">
          <ac:chgData name="James Tooles" userId="831746c4-f1a4-4e78-99f9-c748f9babc85" providerId="ADAL" clId="{13B2CFBE-DED2-4BC3-A271-316755F46EC2}" dt="2024-12-04T17:36:13.530" v="39" actId="20577"/>
          <ac:spMkLst>
            <pc:docMk/>
            <pc:sldMk cId="3023406239" sldId="2147482397"/>
            <ac:spMk id="28" creationId="{D169D1DC-F357-D887-14F6-B8403A97CA46}"/>
          </ac:spMkLst>
        </pc:spChg>
        <pc:spChg chg="mod">
          <ac:chgData name="James Tooles" userId="831746c4-f1a4-4e78-99f9-c748f9babc85" providerId="ADAL" clId="{13B2CFBE-DED2-4BC3-A271-316755F46EC2}" dt="2024-12-04T17:36:29.058" v="76" actId="20577"/>
          <ac:spMkLst>
            <pc:docMk/>
            <pc:sldMk cId="3023406239" sldId="2147482397"/>
            <ac:spMk id="30" creationId="{FD702DB6-8D25-AAEB-FD10-E8AEEECEA7E6}"/>
          </ac:spMkLst>
        </pc:spChg>
      </pc:sldChg>
      <pc:sldChg chg="delSp mod">
        <pc:chgData name="James Tooles" userId="831746c4-f1a4-4e78-99f9-c748f9babc85" providerId="ADAL" clId="{13B2CFBE-DED2-4BC3-A271-316755F46EC2}" dt="2024-12-04T17:35:18.245" v="1" actId="478"/>
        <pc:sldMkLst>
          <pc:docMk/>
          <pc:sldMk cId="4127103404" sldId="2147482542"/>
        </pc:sldMkLst>
        <pc:spChg chg="del">
          <ac:chgData name="James Tooles" userId="831746c4-f1a4-4e78-99f9-c748f9babc85" providerId="ADAL" clId="{13B2CFBE-DED2-4BC3-A271-316755F46EC2}" dt="2024-12-04T17:35:18.245" v="1" actId="478"/>
          <ac:spMkLst>
            <pc:docMk/>
            <pc:sldMk cId="4127103404" sldId="2147482542"/>
            <ac:spMk id="11" creationId="{1DEAC2D7-5C50-2E3F-777B-572040382388}"/>
          </ac:spMkLst>
        </pc:spChg>
        <pc:picChg chg="del">
          <ac:chgData name="James Tooles" userId="831746c4-f1a4-4e78-99f9-c748f9babc85" providerId="ADAL" clId="{13B2CFBE-DED2-4BC3-A271-316755F46EC2}" dt="2024-12-04T17:35:15.245" v="0" actId="478"/>
          <ac:picMkLst>
            <pc:docMk/>
            <pc:sldMk cId="4127103404" sldId="2147482542"/>
            <ac:picMk id="5" creationId="{6251AF16-EED1-D742-26C8-4BF36BE45020}"/>
          </ac:picMkLst>
        </pc:picChg>
      </pc:sldChg>
      <pc:sldChg chg="del">
        <pc:chgData name="James Tooles" userId="831746c4-f1a4-4e78-99f9-c748f9babc85" providerId="ADAL" clId="{13B2CFBE-DED2-4BC3-A271-316755F46EC2}" dt="2024-12-04T17:35:24.794" v="3" actId="47"/>
        <pc:sldMkLst>
          <pc:docMk/>
          <pc:sldMk cId="1011439141" sldId="2147483606"/>
        </pc:sldMkLst>
      </pc:sldChg>
      <pc:sldChg chg="del">
        <pc:chgData name="James Tooles" userId="831746c4-f1a4-4e78-99f9-c748f9babc85" providerId="ADAL" clId="{13B2CFBE-DED2-4BC3-A271-316755F46EC2}" dt="2024-12-04T17:35:23.245" v="2" actId="47"/>
        <pc:sldMkLst>
          <pc:docMk/>
          <pc:sldMk cId="932316183" sldId="21474836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A42A9C-EB51-4134-B105-A54A993957D4}"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F94EB-0F90-4CAF-A60C-B21A127C6FAA}" type="slidenum">
              <a:rPr lang="en-US" smtClean="0"/>
              <a:t>‹#›</a:t>
            </a:fld>
            <a:endParaRPr lang="en-US"/>
          </a:p>
        </p:txBody>
      </p:sp>
    </p:spTree>
    <p:extLst>
      <p:ext uri="{BB962C8B-B14F-4D97-AF65-F5344CB8AC3E}">
        <p14:creationId xmlns:p14="http://schemas.microsoft.com/office/powerpoint/2010/main" val="3155430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azure/machine-learning/prompt-flow/overview-what-is-prompt-flow?view=azureml-api-2"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9C4B2-708F-38B3-5005-4D8905DA6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EF6E8-2208-831C-45B6-1BC76CB57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19003-F464-551F-D480-7CFAB7C3E5E7}"/>
              </a:ext>
            </a:extLst>
          </p:cNvPr>
          <p:cNvSpPr>
            <a:spLocks noGrp="1"/>
          </p:cNvSpPr>
          <p:nvPr>
            <p:ph type="body" idx="1"/>
          </p:nvPr>
        </p:nvSpPr>
        <p:spPr/>
        <p:txBody>
          <a:bodyPr/>
          <a:lstStyle/>
          <a:p>
            <a:pPr algn="l" rtl="0" fontAlgn="base"/>
            <a:r>
              <a:rPr lang="en-US" sz="1800" b="0" i="0">
                <a:solidFill>
                  <a:srgbClr val="000000"/>
                </a:solidFill>
                <a:effectLst/>
                <a:highlight>
                  <a:srgbClr val="FFFFFF"/>
                </a:highlight>
                <a:latin typeface="Aptos" panose="020B0004020202020204" pitchFamily="34" charset="0"/>
              </a:rPr>
              <a:t> </a:t>
            </a:r>
            <a:endParaRPr lang="en-US" b="0" i="0">
              <a:solidFill>
                <a:srgbClr val="000000"/>
              </a:solidFill>
              <a:effectLst/>
              <a:highlight>
                <a:srgbClr val="FFFFFF"/>
              </a:highlight>
            </a:endParaRPr>
          </a:p>
          <a:p>
            <a:pPr algn="l" rtl="0" fontAlgn="base"/>
            <a:r>
              <a:rPr lang="en-US" sz="1800" b="0" i="0">
                <a:solidFill>
                  <a:srgbClr val="000000"/>
                </a:solidFill>
                <a:effectLst/>
                <a:highlight>
                  <a:srgbClr val="FFFFFF"/>
                </a:highlight>
                <a:latin typeface="Aptos" panose="020B0004020202020204" pitchFamily="34" charset="0"/>
              </a:rPr>
              <a:t>There are generally three ways to apply domain knowledge and share your data with your LLMs.</a:t>
            </a:r>
          </a:p>
          <a:p>
            <a:pPr algn="l" rtl="0" fontAlgn="base"/>
            <a:endParaRPr lang="en-US" sz="1800" b="0" i="0">
              <a:solidFill>
                <a:srgbClr val="000000"/>
              </a:solidFill>
              <a:effectLst/>
              <a:highlight>
                <a:srgbClr val="FFFFFF"/>
              </a:highlight>
              <a:latin typeface="Aptos" panose="020B00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Sometimes you can get the job done by simply doing prompt engineering. This is particularly the case when you have a static situation and a single prompt where you can work on it until gives you the answers you want and then you are set.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b="0" i="0">
              <a:solidFill>
                <a:srgbClr val="000000"/>
              </a:solidFill>
              <a:effectLst/>
              <a:highlight>
                <a:srgbClr val="FFFFFF"/>
              </a:highlight>
              <a:latin typeface="Aptos" panose="020B00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Other times, fine-tuning can be an interesting option. While fine-tuning is not necessarily great for learning new facts, it's actually really good when you need your app to learn skills, for example, like company jargon, providing a different “tone” of response, etc.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  </a:t>
            </a:r>
            <a:endParaRPr lang="en-US" b="0" i="0">
              <a:solidFill>
                <a:srgbClr val="000000"/>
              </a:solidFill>
              <a:effectLst/>
              <a:highlight>
                <a:srgbClr val="FFFFFF"/>
              </a:highlight>
            </a:endParaRPr>
          </a:p>
          <a:p>
            <a:pPr algn="l" rtl="0" fontAlgn="base"/>
            <a:r>
              <a:rPr lang="en-US" sz="1800" b="0" i="0">
                <a:solidFill>
                  <a:srgbClr val="000000"/>
                </a:solidFill>
                <a:effectLst/>
                <a:highlight>
                  <a:srgbClr val="FFFFFF"/>
                </a:highlight>
                <a:latin typeface="Aptos" panose="020B0004020202020204" pitchFamily="34" charset="0"/>
              </a:rPr>
              <a:t>Now, when it comes to learning facts, based on data that your application or your organization produces, retrieval-augmentation is the pattern to go for. </a:t>
            </a:r>
            <a:endParaRPr lang="en-US" b="0" i="0">
              <a:solidFill>
                <a:srgbClr val="000000"/>
              </a:solidFill>
              <a:effectLst/>
              <a:highlight>
                <a:srgbClr val="FFFFFF"/>
              </a:highlight>
            </a:endParaRPr>
          </a:p>
        </p:txBody>
      </p:sp>
      <p:sp>
        <p:nvSpPr>
          <p:cNvPr id="4" name="Header Placeholder 3">
            <a:extLst>
              <a:ext uri="{FF2B5EF4-FFF2-40B4-BE49-F238E27FC236}">
                <a16:creationId xmlns:a16="http://schemas.microsoft.com/office/drawing/2014/main" id="{946CD155-A126-A545-73EB-85C4B4E5F68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8976AC18-FE02-061E-313C-69508B65534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B163AD6-12B7-0FF2-07E5-06AEFD73FD9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11/26/2024 1:43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9A318B7D-558B-A80E-701E-E2D9D9A2490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82153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you’re going to use your own data in your </a:t>
            </a:r>
            <a:r>
              <a:rPr lang="en-US" err="1"/>
              <a:t>GenAI</a:t>
            </a:r>
            <a:r>
              <a:rPr lang="en-US"/>
              <a:t> app, Azure AI Search acts as the retrieval system in your RAG architecture: It incorporates the most relevant, domain specific knowledge for every query, so your application provides the responses you expect. </a:t>
            </a:r>
          </a:p>
          <a:p>
            <a:pPr>
              <a:defRPr/>
            </a:pPr>
            <a:endParaRPr lang="en-US"/>
          </a:p>
          <a:p>
            <a:pPr>
              <a:defRPr/>
            </a:pPr>
            <a:r>
              <a:rPr lang="en-US"/>
              <a:t>A common way to describe RAG is that you are “grounding” your AI application with your data.</a:t>
            </a:r>
          </a:p>
          <a:p>
            <a:pPr>
              <a:defRPr/>
            </a:pPr>
            <a:r>
              <a:rPr lang="en-US"/>
              <a:t> </a:t>
            </a:r>
          </a:p>
          <a:p>
            <a:pPr>
              <a:defRPr/>
            </a:pPr>
            <a:r>
              <a:rPr lang="en-US"/>
              <a:t>If you are building an app using an AI model, you probably want to create an experience based on your own data, versus public web data. RAG is a way to incorporate your data into your </a:t>
            </a:r>
            <a:r>
              <a:rPr lang="en-US" err="1"/>
              <a:t>GenAI</a:t>
            </a:r>
            <a:r>
              <a:rPr lang="en-US"/>
              <a:t> application.</a:t>
            </a:r>
          </a:p>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Out of the box, an AI model has a limited set of knowledge. RAG enables your app to learn new facts or knowledge outside what the model was originally trained on. This way, your app isn’t limited to a static/outdated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 important point to note, that with RAG, the knowledge you provide is externalized, and not incorporated into the model itself. This ensures you remain in control of your data, at all times.</a:t>
            </a:r>
          </a:p>
          <a:p>
            <a:pPr>
              <a:defRPr/>
            </a:pPr>
            <a:endParaRPr lang="en-US"/>
          </a:p>
          <a:p>
            <a:pPr>
              <a:defRPr/>
            </a:pPr>
            <a:r>
              <a:rPr lang="en-US"/>
              <a:t>When implementing RAG, a critical component is the "Retrieval system" which surfaces the right information from your data, that's needed to answer any particular question or interaction. </a:t>
            </a:r>
          </a:p>
          <a:p>
            <a:pPr>
              <a:defRPr/>
            </a:pPr>
            <a:endParaRPr lang="en-US"/>
          </a:p>
          <a:p>
            <a:pPr>
              <a:defRPr/>
            </a:pPr>
            <a:r>
              <a:rPr lang="en-US"/>
              <a:t>From there, you use the language model like Azure OpenAI GPT to apply reasoning and produce a relevant response.</a:t>
            </a:r>
          </a:p>
          <a:p>
            <a:pPr>
              <a:defRPr/>
            </a:pPr>
            <a:endParaRPr lang="en-US"/>
          </a:p>
          <a:p>
            <a:pPr>
              <a:defRPr/>
            </a:pPr>
            <a:r>
              <a:rPr lang="en-US"/>
              <a:t>When customers build their </a:t>
            </a:r>
            <a:r>
              <a:rPr lang="en-US" err="1"/>
              <a:t>GenAI</a:t>
            </a:r>
            <a:r>
              <a:rPr lang="en-US"/>
              <a:t> applications, Azure AI Search is used as the "retrieval system" in their RAG stack.</a:t>
            </a:r>
          </a:p>
          <a:p>
            <a:pPr>
              <a:defRPr/>
            </a:pPr>
            <a:endParaRPr lang="en-US"/>
          </a:p>
          <a:p>
            <a:pPr>
              <a:defRPr/>
            </a:pPr>
            <a:endParaRPr lang="en-US"/>
          </a:p>
          <a:p>
            <a:pPr>
              <a:defRPr/>
            </a:pPr>
            <a:endParaRPr lang="en-US"/>
          </a:p>
          <a:p>
            <a:pPr>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BBE0D09-D30A-40CF-BEA9-771DFCB7639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948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Combining your data with prompts is a powerful concept. In this example, a question-answering prompt is used with 3 distinct pieces. The prompt starts with framing, providing the Generative AI with the context it needs on how to behave. The user-provided question is clearly defined separate from the framing. Finally, clearly formatted sources are provided at the bottom of the prompt. The Generative AI synthesizes all this information together and produces a correct response.</a:t>
            </a:r>
            <a:br>
              <a:rPr lang="en-US"/>
            </a:br>
            <a:r>
              <a:rPr lang="en-US"/>
              <a:t>Note, this is just an example and you may want to consider thing in your prompt like instructions to reference citations in sources, </a:t>
            </a:r>
            <a:r>
              <a:rPr lang="en-US" err="1"/>
              <a:t>explitcly</a:t>
            </a:r>
            <a:r>
              <a:rPr lang="en-US"/>
              <a:t> stating “I don’t know” when the data is not in the data sources”, etc.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11/26/2024 1:43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499240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this scenario where there's a highly relevant result, but it wasn't included in the top sources provided. In this case, the result is practically invisible to the system. This illustrates the significance of the retriever's role.</a:t>
            </a:r>
          </a:p>
          <a:p>
            <a:endParaRPr lang="en-US"/>
          </a:p>
          <a:p>
            <a:r>
              <a:rPr lang="en-US"/>
              <a:t>If the retriever fails to return the most relevant results, it directly affects the completeness and accuracy of the final answer. Remember, the RAG model relies heavily on the retriever to pull in the most pertinent documents or data to generate the best possible response.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11/26/2024 1:43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80183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best practices when evaluating RAG:</a:t>
            </a:r>
          </a:p>
          <a:p>
            <a:endParaRPr lang="en-US"/>
          </a:p>
          <a:p>
            <a:pPr marL="171450" indent="-171450">
              <a:spcBef>
                <a:spcPts val="0"/>
              </a:spcBef>
              <a:spcAft>
                <a:spcPts val="600"/>
              </a:spcAft>
              <a:buFont typeface="Arial" panose="020B0604020202020204" pitchFamily="34" charset="0"/>
              <a:buChar char="•"/>
            </a:pPr>
            <a:r>
              <a:rPr lang="en-US" sz="1200">
                <a:latin typeface="+mn-lt"/>
              </a:rPr>
              <a:t>Model Evaluation: Evaluate your model regularly using various metrics to ensure it meets your desired outcomes.</a:t>
            </a:r>
          </a:p>
          <a:p>
            <a:pPr marL="171450" indent="-171450">
              <a:spcBef>
                <a:spcPts val="0"/>
              </a:spcBef>
              <a:spcAft>
                <a:spcPts val="600"/>
              </a:spcAft>
              <a:buFont typeface="Arial" panose="020B0604020202020204" pitchFamily="34" charset="0"/>
              <a:buChar char="•"/>
            </a:pPr>
            <a:r>
              <a:rPr lang="en-US" sz="1200">
                <a:latin typeface="+mn-lt"/>
              </a:rPr>
              <a:t>Understand User Intent: Classify user intents as navigational, informational, or transactional. This aids in tailoring responses effectively.</a:t>
            </a:r>
          </a:p>
          <a:p>
            <a:pPr marL="171450" indent="-171450">
              <a:spcBef>
                <a:spcPts val="0"/>
              </a:spcBef>
              <a:spcAft>
                <a:spcPts val="600"/>
              </a:spcAft>
              <a:buFont typeface="Arial" panose="020B0604020202020204" pitchFamily="34" charset="0"/>
              <a:buChar char="•"/>
            </a:pPr>
            <a:r>
              <a:rPr lang="en-US" sz="1200">
                <a:latin typeface="+mn-lt"/>
              </a:rPr>
              <a:t>Identify Query Types: Concept-seeking, fact-seeking, keyword, low query/doc term overlap, misspelled, long, medium, and short queries help uncover user intent and evaluate system performance.</a:t>
            </a:r>
          </a:p>
          <a:p>
            <a:pPr marL="171450" indent="-171450">
              <a:spcBef>
                <a:spcPts val="0"/>
              </a:spcBef>
              <a:spcAft>
                <a:spcPts val="600"/>
              </a:spcAft>
              <a:buFont typeface="Arial" panose="020B0604020202020204" pitchFamily="34" charset="0"/>
              <a:buChar char="•"/>
            </a:pPr>
            <a:r>
              <a:rPr lang="en-US" sz="1200">
                <a:latin typeface="+mn-lt"/>
              </a:rPr>
              <a:t>Use Comprehensive Metrics: Employ a mix of lexical-based (Precision and Recall, F1 Score, Word Error Rate), semantic-based (Semantic Textual Similarity, Word Embedding Similarity, BLEU), and combined metrics (ROUGE, </a:t>
            </a:r>
            <a:r>
              <a:rPr lang="en-US" sz="1200" err="1">
                <a:latin typeface="+mn-lt"/>
              </a:rPr>
              <a:t>BERTScore</a:t>
            </a:r>
            <a:r>
              <a:rPr lang="en-US" sz="1200">
                <a:latin typeface="+mn-lt"/>
              </a:rPr>
              <a:t>) for a holistic evaluation.</a:t>
            </a:r>
          </a:p>
          <a:p>
            <a:pPr marL="171450" indent="-171450">
              <a:spcBef>
                <a:spcPts val="0"/>
              </a:spcBef>
              <a:spcAft>
                <a:spcPts val="600"/>
              </a:spcAft>
              <a:buFont typeface="Arial" panose="020B0604020202020204" pitchFamily="34" charset="0"/>
              <a:buChar char="•"/>
            </a:pPr>
            <a:r>
              <a:rPr lang="en-US" sz="1200">
                <a:latin typeface="+mn-lt"/>
              </a:rPr>
              <a:t>Keep in mind top K (@K) retrieved Chunks:  Granular perspective on how many Chunks to retrieve.</a:t>
            </a:r>
          </a:p>
          <a:p>
            <a:pPr marL="171450" indent="-171450">
              <a:spcBef>
                <a:spcPts val="0"/>
              </a:spcBef>
              <a:spcAft>
                <a:spcPts val="600"/>
              </a:spcAft>
              <a:buFont typeface="Arial" panose="020B0604020202020204" pitchFamily="34" charset="0"/>
              <a:buChar char="•"/>
            </a:pPr>
            <a:r>
              <a:rPr lang="en-US" sz="1200">
                <a:latin typeface="+mn-lt"/>
              </a:rPr>
              <a:t>Implement Ranking Metrics: Utilize </a:t>
            </a:r>
            <a:r>
              <a:rPr lang="en-US" sz="1200" err="1">
                <a:latin typeface="+mn-lt"/>
              </a:rPr>
              <a:t>Recall@K</a:t>
            </a:r>
            <a:r>
              <a:rPr lang="en-US" sz="1200">
                <a:latin typeface="+mn-lt"/>
              </a:rPr>
              <a:t>, Mean Reciprocal Rank, Mean Average </a:t>
            </a:r>
            <a:r>
              <a:rPr lang="en-US" sz="1200" err="1">
                <a:latin typeface="+mn-lt"/>
              </a:rPr>
              <a:t>Precision@K</a:t>
            </a:r>
            <a:r>
              <a:rPr lang="en-US" sz="1200">
                <a:latin typeface="+mn-lt"/>
              </a:rPr>
              <a:t>, and Normalized Discounted Cumulative Gain for assessing the ranking quality of the system.</a:t>
            </a:r>
          </a:p>
          <a:p>
            <a:pPr marL="171450" indent="-171450">
              <a:spcBef>
                <a:spcPts val="0"/>
              </a:spcBef>
              <a:spcAft>
                <a:spcPts val="600"/>
              </a:spcAft>
              <a:buFont typeface="Arial" panose="020B0604020202020204" pitchFamily="34" charset="0"/>
              <a:buChar char="•"/>
            </a:pPr>
            <a:r>
              <a:rPr lang="en-US" sz="1200">
                <a:latin typeface="+mn-lt"/>
              </a:rPr>
              <a:t>Regularly Monitor Performance: Continuously track and optimize the system's performance using these metrics to ensure the highest level of user satisfaction and system effectiveness.</a:t>
            </a:r>
          </a:p>
          <a:p>
            <a:pPr marL="171450" indent="-171450">
              <a:spcBef>
                <a:spcPts val="0"/>
              </a:spcBef>
              <a:spcAft>
                <a:spcPts val="600"/>
              </a:spcAft>
              <a:buFont typeface="Arial" panose="020B0604020202020204" pitchFamily="34" charset="0"/>
              <a:buChar char="•"/>
            </a:pPr>
            <a:r>
              <a:rPr lang="en-US" sz="1200">
                <a:latin typeface="+mn-lt"/>
              </a:rPr>
              <a:t>User Feedback: Incorporate user feedback to improve system for utility.</a:t>
            </a:r>
          </a:p>
          <a:p>
            <a:pPr>
              <a:spcBef>
                <a:spcPts val="0"/>
              </a:spcBef>
              <a:spcAft>
                <a:spcPts val="600"/>
              </a:spcAft>
            </a:pPr>
            <a:endParaRPr lang="en-US" sz="1200">
              <a:latin typeface="+mn-l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a:latin typeface="+mn-lt"/>
              </a:rPr>
              <a:t>Azure’s RAG Evaluation tool: </a:t>
            </a:r>
            <a:r>
              <a:rPr lang="en-US" sz="1200">
                <a:latin typeface="+mn-lt"/>
                <a:hlinkClick r:id="rId3"/>
              </a:rPr>
              <a:t>Azure ML Prompt Flow</a:t>
            </a:r>
            <a:r>
              <a:rPr lang="en-US" sz="1200">
                <a:latin typeface="+mn-lt"/>
              </a:rPr>
              <a:t>!</a:t>
            </a:r>
          </a:p>
          <a:p>
            <a:pPr>
              <a:spcBef>
                <a:spcPts val="0"/>
              </a:spcBef>
              <a:spcAft>
                <a:spcPts val="600"/>
              </a:spcAft>
            </a:pPr>
            <a:endParaRPr lang="en-US" sz="1200">
              <a:latin typeface="+mn-l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11/26/2024 1:43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751335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 summary of RAG anatomy. this is a process involving several steps to facilitate efficient data retrieval and user interaction.</a:t>
            </a:r>
          </a:p>
          <a:p>
            <a:endParaRPr lang="en-US"/>
          </a:p>
          <a:p>
            <a:r>
              <a:rPr lang="en-US"/>
              <a:t>1. Data ingestion and preparation: This is the initial stage where data is collected and prepared for further processing. It involves collecting data from various sources, cleaning and organizing it for further use.</a:t>
            </a:r>
          </a:p>
          <a:p>
            <a:endParaRPr lang="en-US"/>
          </a:p>
          <a:p>
            <a:r>
              <a:rPr lang="en-US"/>
              <a:t>2. Chunking: This is a process of breaking down the data into manageable pieces or 'Chunks'. This allows for easier processing and analysis of the information, and to respect the maximum inputs of AI models.</a:t>
            </a:r>
          </a:p>
          <a:p>
            <a:endParaRPr lang="en-US"/>
          </a:p>
          <a:p>
            <a:r>
              <a:rPr lang="en-US"/>
              <a:t>3. Indexing: This step involves transforming data and using vector embeddings to create an AI search index. The idea is to map and organize the data in a way that makes it easily searchable. Vector embeddings are used to represent words or phrases in a numerical form that can be compared for similarity. Questions like whether to do data transformation, use vector embeddings, or any indexing mappings are addressed in this phase.</a:t>
            </a:r>
          </a:p>
          <a:p>
            <a:endParaRPr lang="en-US"/>
          </a:p>
          <a:p>
            <a:r>
              <a:rPr lang="en-US"/>
              <a:t>4. User Interface: This is the point of interaction between the user and the AI system. Here, users can input their queries to the chatbot, which uses Natural Language Processing (NLP) and the previously processed data to provide accurate and relevant responses.</a:t>
            </a:r>
          </a:p>
          <a:p>
            <a:endParaRPr lang="en-US"/>
          </a:p>
          <a:p>
            <a:r>
              <a:rPr lang="en-US"/>
              <a:t>5. Orchestration (Including prompt): This involves prompting the Language Model (LLM) to generate the retriever query. The system is prepared to ask specific questions based on the user's initial query and communicates with the retriever to get the most relevant responses.</a:t>
            </a:r>
          </a:p>
          <a:p>
            <a:endParaRPr lang="en-US"/>
          </a:p>
          <a:p>
            <a:r>
              <a:rPr lang="en-US"/>
              <a:t>6. Data Retrieving: This step involves deciding on the type of approach to use for data retrieval - vector, semantic, keyword or a hybrid approach. It also involves deciding on the use of filters, facets, scoring profiles and determining the number of results to be used.</a:t>
            </a:r>
          </a:p>
          <a:p>
            <a:endParaRPr lang="en-US"/>
          </a:p>
          <a:p>
            <a:r>
              <a:rPr lang="en-US"/>
              <a:t>7. Orchestration: After retrieving the data, it is once again communicated and coordinated with the LLM.  The LLM is prompted to summarize the retrieved data and create a response that will be returned to the user. This response should contain the most relevant sections replied by the retriever (AI search).</a:t>
            </a:r>
            <a:endParaRPr kumimoji="0" lang="en-US" sz="1200" b="0" i="0" u="none" strike="noStrike" kern="1200" cap="none" spc="0" normalizeH="0" baseline="0" noProof="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mn-cs"/>
              </a:rPr>
              <a:t>For steps 2 and 3 highlighted in green, AI Studio, Azure OAI on your data and AI Search can help for many scenarios with the Chunking, Vectorization and data enrichment/transformation if needed and finally data indexing.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11/26/2024 1:43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78244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1DB9E-7AF0-DDB8-BAD8-75F9E304B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2CC1F-3AE8-7B6F-CF7B-62E4615E1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0417C-B4CC-5198-754F-FF672BFDC592}"/>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D55CA237-DC80-3100-DD1E-6F54A1EDA9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6883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3F15-4E22-9671-46EC-63E8C6F327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496C2-9606-BFFD-2B10-F705D0098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B8D7A-7FF2-D334-4C06-7E01F9B9ADA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4364DAD-D160-0DFF-E12E-70FB0F1264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6721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06FD6-DEB9-A880-5081-FC184CAAD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98EF1-F6F4-B391-0444-F4745E31D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8B6D15-E0D2-0A1B-F578-34F1A26EF54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7E47A15-BBA4-C0D4-9DC6-8B5399E2AC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5815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2819-C2F5-09B3-2023-4B2FFE7EAC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A2CB8-5E7B-6653-183E-81C59B6B3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BB697-C8C9-4491-AA4B-17959FF29B70}"/>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05F6105-B2A5-D311-14BD-35BD82F544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77024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03267-8370-A2FF-AF67-5DE436BC1A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00605-B797-D7DE-E090-6AB2A5109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C3F9F-A591-F88B-3A1C-6B2C6F12A9BA}"/>
              </a:ext>
            </a:extLst>
          </p:cNvPr>
          <p:cNvSpPr>
            <a:spLocks noGrp="1"/>
          </p:cNvSpPr>
          <p:nvPr>
            <p:ph type="body" idx="1"/>
          </p:nvPr>
        </p:nvSpPr>
        <p:spPr/>
        <p:txBody>
          <a:bodyPr/>
          <a:lstStyle/>
          <a:p>
            <a:r>
              <a:rPr lang="en-IN"/>
              <a:t>Dave</a:t>
            </a:r>
          </a:p>
        </p:txBody>
      </p:sp>
      <p:sp>
        <p:nvSpPr>
          <p:cNvPr id="4" name="Slide Number Placeholder 3">
            <a:extLst>
              <a:ext uri="{FF2B5EF4-FFF2-40B4-BE49-F238E27FC236}">
                <a16:creationId xmlns:a16="http://schemas.microsoft.com/office/drawing/2014/main" id="{E5ADD343-96FE-AF13-0BAB-FD11458DC2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2794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&amp; Intro – Dave  </a:t>
            </a:r>
          </a:p>
          <a:p>
            <a:r>
              <a:rPr lang="en-US"/>
              <a:t>Setting the Stage - James &amp; Lali</a:t>
            </a:r>
          </a:p>
          <a:p>
            <a:r>
              <a:rPr lang="en-US"/>
              <a:t>Show &amp; Tell - Amul</a:t>
            </a:r>
          </a:p>
        </p:txBody>
      </p:sp>
      <p:sp>
        <p:nvSpPr>
          <p:cNvPr id="4" name="Slide Number Placeholder 3"/>
          <p:cNvSpPr>
            <a:spLocks noGrp="1"/>
          </p:cNvSpPr>
          <p:nvPr>
            <p:ph type="sldNum" sz="quarter" idx="5"/>
          </p:nvPr>
        </p:nvSpPr>
        <p:spPr/>
        <p:txBody>
          <a:bodyPr/>
          <a:lstStyle/>
          <a:p>
            <a:fld id="{2DCF94EB-0F90-4CAF-A60C-B21A127C6FAA}" type="slidenum">
              <a:rPr lang="en-US" smtClean="0"/>
              <a:t>6</a:t>
            </a:fld>
            <a:endParaRPr lang="en-US"/>
          </a:p>
        </p:txBody>
      </p:sp>
    </p:spTree>
    <p:extLst>
      <p:ext uri="{BB962C8B-B14F-4D97-AF65-F5344CB8AC3E}">
        <p14:creationId xmlns:p14="http://schemas.microsoft.com/office/powerpoint/2010/main" val="310254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4652E4-5120-44D6-918A-894636DEFC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46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80592-758C-EC3D-1C24-E6C68EB84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C5676-D60D-5416-968D-0C66EFBD3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D6C905-03AB-1E94-2FED-5121EDA8FF7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48F444B-4069-5B83-7EDC-14E071853B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454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31DBB-42FF-46A8-3034-E1DFEBBDD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6BBAB-AD76-0B10-A0EE-817D54CF69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01933-184C-6C59-237E-977EF275B01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F7C6C16-A9B9-81D6-B402-818B40A0E3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1911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502E-C809-A520-90D2-4CBA9E90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C831D-B43D-D248-4AE9-614ACE10E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BE0E-D6AE-B244-F531-BD07AF14D07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1C746C0-9997-DE43-9634-727CC8AF8A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9593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50.jpe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51.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73.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Master" Target="../slideMasters/slideMaster8.xml"/><Relationship Id="rId5" Type="http://schemas.openxmlformats.org/officeDocument/2006/relationships/image" Target="../media/image83.png"/><Relationship Id="rId4" Type="http://schemas.openxmlformats.org/officeDocument/2006/relationships/image" Target="../media/image5.emf"/></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4.jpe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jpeg"/><Relationship Id="rId1" Type="http://schemas.openxmlformats.org/officeDocument/2006/relationships/slideMaster" Target="../slideMasters/slideMaster8.xml"/><Relationship Id="rId4" Type="http://schemas.openxmlformats.org/officeDocument/2006/relationships/image" Target="../media/image5.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4.jpeg"/><Relationship Id="rId1" Type="http://schemas.openxmlformats.org/officeDocument/2006/relationships/slideMaster" Target="../slideMasters/slideMaster8.xml"/><Relationship Id="rId4" Type="http://schemas.openxmlformats.org/officeDocument/2006/relationships/image" Target="../media/image83.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6.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7.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BB80-6002-9F44-CC30-9D74B357DE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389A7A-2899-9481-5162-C49F6B17E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D3E0F-DBFB-6A6B-3FE5-DEBEBC6B0356}"/>
              </a:ext>
            </a:extLst>
          </p:cNvPr>
          <p:cNvSpPr>
            <a:spLocks noGrp="1"/>
          </p:cNvSpPr>
          <p:nvPr>
            <p:ph type="dt" sz="half" idx="10"/>
          </p:nvPr>
        </p:nvSpPr>
        <p:spPr/>
        <p:txBody>
          <a:bodyPr/>
          <a:lstStyle/>
          <a:p>
            <a:fld id="{9DEE225E-C1FA-4504-B911-D6021D66CEB4}" type="datetimeFigureOut">
              <a:rPr lang="en-US" smtClean="0"/>
              <a:t>11/26/2024</a:t>
            </a:fld>
            <a:endParaRPr lang="en-US"/>
          </a:p>
        </p:txBody>
      </p:sp>
      <p:sp>
        <p:nvSpPr>
          <p:cNvPr id="5" name="Footer Placeholder 4">
            <a:extLst>
              <a:ext uri="{FF2B5EF4-FFF2-40B4-BE49-F238E27FC236}">
                <a16:creationId xmlns:a16="http://schemas.microsoft.com/office/drawing/2014/main" id="{C0757B16-DEF4-FB41-F4B1-D0E15619E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3C440-4812-57BB-3A66-EBA6B402E38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61156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7DB1-2A33-871B-6BEB-0D6FBBA24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1B48E-9EA7-5668-52EA-17219C6CDC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E8CA8-272B-1844-C494-0859B394EA0D}"/>
              </a:ext>
            </a:extLst>
          </p:cNvPr>
          <p:cNvSpPr>
            <a:spLocks noGrp="1"/>
          </p:cNvSpPr>
          <p:nvPr>
            <p:ph type="dt" sz="half" idx="10"/>
          </p:nvPr>
        </p:nvSpPr>
        <p:spPr/>
        <p:txBody>
          <a:bodyPr/>
          <a:lstStyle/>
          <a:p>
            <a:fld id="{9DEE225E-C1FA-4504-B911-D6021D66CEB4}" type="datetimeFigureOut">
              <a:rPr lang="en-US" smtClean="0"/>
              <a:t>11/26/2024</a:t>
            </a:fld>
            <a:endParaRPr lang="en-US"/>
          </a:p>
        </p:txBody>
      </p:sp>
      <p:sp>
        <p:nvSpPr>
          <p:cNvPr id="5" name="Footer Placeholder 4">
            <a:extLst>
              <a:ext uri="{FF2B5EF4-FFF2-40B4-BE49-F238E27FC236}">
                <a16:creationId xmlns:a16="http://schemas.microsoft.com/office/drawing/2014/main" id="{18EA8F2F-AA32-5EEE-F28B-383666EAC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C129-5594-7D0E-0652-706062A1424E}"/>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3426963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84378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52120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76711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205911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34274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4742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33818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108243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55946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159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B8ACF-98A8-9B56-5AC0-2FB13ED292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7FF54-3FAB-B875-9C08-EFB2F3E746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A602E-E075-F48D-0581-65D5EFB7F927}"/>
              </a:ext>
            </a:extLst>
          </p:cNvPr>
          <p:cNvSpPr>
            <a:spLocks noGrp="1"/>
          </p:cNvSpPr>
          <p:nvPr>
            <p:ph type="dt" sz="half" idx="10"/>
          </p:nvPr>
        </p:nvSpPr>
        <p:spPr/>
        <p:txBody>
          <a:bodyPr/>
          <a:lstStyle/>
          <a:p>
            <a:fld id="{9DEE225E-C1FA-4504-B911-D6021D66CEB4}" type="datetimeFigureOut">
              <a:rPr lang="en-US" smtClean="0"/>
              <a:t>11/26/2024</a:t>
            </a:fld>
            <a:endParaRPr lang="en-US"/>
          </a:p>
        </p:txBody>
      </p:sp>
      <p:sp>
        <p:nvSpPr>
          <p:cNvPr id="5" name="Footer Placeholder 4">
            <a:extLst>
              <a:ext uri="{FF2B5EF4-FFF2-40B4-BE49-F238E27FC236}">
                <a16:creationId xmlns:a16="http://schemas.microsoft.com/office/drawing/2014/main" id="{4219DB90-512D-221E-3322-D2F0292DF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D21D1-4AD8-2EB5-539E-62057831D676}"/>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0760171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6230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878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4100782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18851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910040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760634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5144592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9575613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91551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963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C161-EC7A-788B-789D-5ED7F244D4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301D06-9356-ACBE-54CB-9018D8035F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9364C7-E4EA-0423-1C47-893DB61E8689}"/>
              </a:ext>
            </a:extLst>
          </p:cNvPr>
          <p:cNvSpPr>
            <a:spLocks noGrp="1"/>
          </p:cNvSpPr>
          <p:nvPr>
            <p:ph type="dt" sz="half" idx="10"/>
          </p:nvPr>
        </p:nvSpPr>
        <p:spPr/>
        <p:txBody>
          <a:bodyPr/>
          <a:lstStyle/>
          <a:p>
            <a:fld id="{CF54589B-69CC-47B9-988B-791B182FF83B}" type="datetimeFigureOut">
              <a:rPr lang="en-US" smtClean="0"/>
              <a:t>11/26/2024</a:t>
            </a:fld>
            <a:endParaRPr lang="en-US"/>
          </a:p>
        </p:txBody>
      </p:sp>
      <p:sp>
        <p:nvSpPr>
          <p:cNvPr id="5" name="Footer Placeholder 4">
            <a:extLst>
              <a:ext uri="{FF2B5EF4-FFF2-40B4-BE49-F238E27FC236}">
                <a16:creationId xmlns:a16="http://schemas.microsoft.com/office/drawing/2014/main" id="{FF9D55E0-9E93-ECAD-C613-23E04EBC6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61F42-77BE-DAB3-8F30-5615F9577356}"/>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6580023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9511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305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78541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38105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5803079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4276707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3027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4129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0635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209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3040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28A2-6390-9E3D-413F-477659D8F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DDBE1-8953-2204-2A70-17874F9103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7C74E-F654-B3F5-0491-579C12821D95}"/>
              </a:ext>
            </a:extLst>
          </p:cNvPr>
          <p:cNvSpPr>
            <a:spLocks noGrp="1"/>
          </p:cNvSpPr>
          <p:nvPr>
            <p:ph type="dt" sz="half" idx="10"/>
          </p:nvPr>
        </p:nvSpPr>
        <p:spPr/>
        <p:txBody>
          <a:bodyPr/>
          <a:lstStyle/>
          <a:p>
            <a:fld id="{CF54589B-69CC-47B9-988B-791B182FF83B}" type="datetimeFigureOut">
              <a:rPr lang="en-US" smtClean="0"/>
              <a:t>11/26/2024</a:t>
            </a:fld>
            <a:endParaRPr lang="en-US"/>
          </a:p>
        </p:txBody>
      </p:sp>
      <p:sp>
        <p:nvSpPr>
          <p:cNvPr id="5" name="Footer Placeholder 4">
            <a:extLst>
              <a:ext uri="{FF2B5EF4-FFF2-40B4-BE49-F238E27FC236}">
                <a16:creationId xmlns:a16="http://schemas.microsoft.com/office/drawing/2014/main" id="{C2F29C86-5801-EB5A-5FEB-2D253E49E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D964C-9794-963C-FEAF-6667EC8AF324}"/>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3419500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646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9227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89542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38026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021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83007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6136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64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9089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625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33967-2ADD-408A-1705-0F7546E7F7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BE4D16-34E0-19DB-763B-A27BFA3346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807F6-D5B1-115F-CD34-2B2ED6B48A45}"/>
              </a:ext>
            </a:extLst>
          </p:cNvPr>
          <p:cNvSpPr>
            <a:spLocks noGrp="1"/>
          </p:cNvSpPr>
          <p:nvPr>
            <p:ph type="dt" sz="half" idx="10"/>
          </p:nvPr>
        </p:nvSpPr>
        <p:spPr/>
        <p:txBody>
          <a:bodyPr/>
          <a:lstStyle/>
          <a:p>
            <a:fld id="{CF54589B-69CC-47B9-988B-791B182FF83B}" type="datetimeFigureOut">
              <a:rPr lang="en-US" smtClean="0"/>
              <a:t>11/26/2024</a:t>
            </a:fld>
            <a:endParaRPr lang="en-US"/>
          </a:p>
        </p:txBody>
      </p:sp>
      <p:sp>
        <p:nvSpPr>
          <p:cNvPr id="5" name="Footer Placeholder 4">
            <a:extLst>
              <a:ext uri="{FF2B5EF4-FFF2-40B4-BE49-F238E27FC236}">
                <a16:creationId xmlns:a16="http://schemas.microsoft.com/office/drawing/2014/main" id="{FD26E2CD-69D3-19CF-6B8A-EFB566914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25419-62AE-34EE-45A2-EB4D802B0FB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6702411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9042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227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0316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00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297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7688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73342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1941312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8858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934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518D-E59F-6C79-B65F-F90FFC4A3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09FEDB-7FE1-C015-4E33-9A04788ACC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612C02-4D2C-2DE1-1667-26592BFB53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3C475-908D-C279-FB94-C32DBE6EA2BC}"/>
              </a:ext>
            </a:extLst>
          </p:cNvPr>
          <p:cNvSpPr>
            <a:spLocks noGrp="1"/>
          </p:cNvSpPr>
          <p:nvPr>
            <p:ph type="dt" sz="half" idx="10"/>
          </p:nvPr>
        </p:nvSpPr>
        <p:spPr/>
        <p:txBody>
          <a:bodyPr/>
          <a:lstStyle/>
          <a:p>
            <a:fld id="{CF54589B-69CC-47B9-988B-791B182FF83B}" type="datetimeFigureOut">
              <a:rPr lang="en-US" smtClean="0"/>
              <a:t>11/26/2024</a:t>
            </a:fld>
            <a:endParaRPr lang="en-US"/>
          </a:p>
        </p:txBody>
      </p:sp>
      <p:sp>
        <p:nvSpPr>
          <p:cNvPr id="6" name="Footer Placeholder 5">
            <a:extLst>
              <a:ext uri="{FF2B5EF4-FFF2-40B4-BE49-F238E27FC236}">
                <a16:creationId xmlns:a16="http://schemas.microsoft.com/office/drawing/2014/main" id="{98420BF2-048F-E8B9-B8D8-20A3DBA68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96F92-DCD5-356E-020D-8D801B944F53}"/>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5752664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237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262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723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064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3173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1518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546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09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7812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457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5FD-C3AA-C1F6-EB43-AE28A8C2AE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DC15A-5D33-93CE-0069-194B9C1850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E1737-83EC-9725-BC37-4E03D85B62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B45006-AEA2-8A2B-F4FA-1AF720FCE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193BB3-6D1C-DBF0-DCE2-728D752CAF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00BD1F-5BE6-83F5-6845-FB44791AB34C}"/>
              </a:ext>
            </a:extLst>
          </p:cNvPr>
          <p:cNvSpPr>
            <a:spLocks noGrp="1"/>
          </p:cNvSpPr>
          <p:nvPr>
            <p:ph type="dt" sz="half" idx="10"/>
          </p:nvPr>
        </p:nvSpPr>
        <p:spPr/>
        <p:txBody>
          <a:bodyPr/>
          <a:lstStyle/>
          <a:p>
            <a:fld id="{CF54589B-69CC-47B9-988B-791B182FF83B}" type="datetimeFigureOut">
              <a:rPr lang="en-US" smtClean="0"/>
              <a:t>11/26/2024</a:t>
            </a:fld>
            <a:endParaRPr lang="en-US"/>
          </a:p>
        </p:txBody>
      </p:sp>
      <p:sp>
        <p:nvSpPr>
          <p:cNvPr id="8" name="Footer Placeholder 7">
            <a:extLst>
              <a:ext uri="{FF2B5EF4-FFF2-40B4-BE49-F238E27FC236}">
                <a16:creationId xmlns:a16="http://schemas.microsoft.com/office/drawing/2014/main" id="{7FEC6ED5-A12F-3040-87D6-6D59C905DD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E4252E-3F2E-EF33-B6D2-0D9038FC753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70051954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688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6096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321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4823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12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2033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557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9808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83253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670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A8B5-0E60-78A2-001B-7CC770B956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9E40E0-9A14-53F9-C978-AACDEE2DD8B8}"/>
              </a:ext>
            </a:extLst>
          </p:cNvPr>
          <p:cNvSpPr>
            <a:spLocks noGrp="1"/>
          </p:cNvSpPr>
          <p:nvPr>
            <p:ph type="dt" sz="half" idx="10"/>
          </p:nvPr>
        </p:nvSpPr>
        <p:spPr/>
        <p:txBody>
          <a:bodyPr/>
          <a:lstStyle/>
          <a:p>
            <a:fld id="{CF54589B-69CC-47B9-988B-791B182FF83B}" type="datetimeFigureOut">
              <a:rPr lang="en-US" smtClean="0"/>
              <a:t>11/26/2024</a:t>
            </a:fld>
            <a:endParaRPr lang="en-US"/>
          </a:p>
        </p:txBody>
      </p:sp>
      <p:sp>
        <p:nvSpPr>
          <p:cNvPr id="4" name="Footer Placeholder 3">
            <a:extLst>
              <a:ext uri="{FF2B5EF4-FFF2-40B4-BE49-F238E27FC236}">
                <a16:creationId xmlns:a16="http://schemas.microsoft.com/office/drawing/2014/main" id="{010A5925-FE46-4F6C-9AEC-76B75CD7DF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3D6FD5-B299-7DBF-C67B-DFF2501BD20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70905748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04578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bg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24448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4982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85538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49394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360865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89381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2825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721457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996228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0501DD-9093-2DB2-6C2B-3E64D4690216}"/>
              </a:ext>
            </a:extLst>
          </p:cNvPr>
          <p:cNvSpPr>
            <a:spLocks noGrp="1"/>
          </p:cNvSpPr>
          <p:nvPr>
            <p:ph type="dt" sz="half" idx="10"/>
          </p:nvPr>
        </p:nvSpPr>
        <p:spPr/>
        <p:txBody>
          <a:bodyPr/>
          <a:lstStyle/>
          <a:p>
            <a:fld id="{CF54589B-69CC-47B9-988B-791B182FF83B}" type="datetimeFigureOut">
              <a:rPr lang="en-US" smtClean="0"/>
              <a:t>11/26/2024</a:t>
            </a:fld>
            <a:endParaRPr lang="en-US"/>
          </a:p>
        </p:txBody>
      </p:sp>
      <p:sp>
        <p:nvSpPr>
          <p:cNvPr id="3" name="Footer Placeholder 2">
            <a:extLst>
              <a:ext uri="{FF2B5EF4-FFF2-40B4-BE49-F238E27FC236}">
                <a16:creationId xmlns:a16="http://schemas.microsoft.com/office/drawing/2014/main" id="{30187DAD-2925-2FB5-3605-8C3D1B6361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144D09-7779-D9E3-09FF-7F726721B61D}"/>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24900267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2159998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67346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115124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2647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Quote author</a:t>
            </a:r>
          </a:p>
        </p:txBody>
      </p:sp>
    </p:spTree>
    <p:extLst>
      <p:ext uri="{BB962C8B-B14F-4D97-AF65-F5344CB8AC3E}">
        <p14:creationId xmlns:p14="http://schemas.microsoft.com/office/powerpoint/2010/main" val="294439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50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062107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80406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76134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0985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3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63C8-818A-5B27-1490-F4C510A0E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D881BA-90FC-C5E8-8A79-714920FB4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AFE479-83FE-997A-CF57-C9A3139F9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CC515-9F09-FFAD-0E34-C457BFAC88A9}"/>
              </a:ext>
            </a:extLst>
          </p:cNvPr>
          <p:cNvSpPr>
            <a:spLocks noGrp="1"/>
          </p:cNvSpPr>
          <p:nvPr>
            <p:ph type="dt" sz="half" idx="10"/>
          </p:nvPr>
        </p:nvSpPr>
        <p:spPr/>
        <p:txBody>
          <a:bodyPr/>
          <a:lstStyle/>
          <a:p>
            <a:fld id="{CF54589B-69CC-47B9-988B-791B182FF83B}" type="datetimeFigureOut">
              <a:rPr lang="en-US" smtClean="0"/>
              <a:t>11/26/2024</a:t>
            </a:fld>
            <a:endParaRPr lang="en-US"/>
          </a:p>
        </p:txBody>
      </p:sp>
      <p:sp>
        <p:nvSpPr>
          <p:cNvPr id="6" name="Footer Placeholder 5">
            <a:extLst>
              <a:ext uri="{FF2B5EF4-FFF2-40B4-BE49-F238E27FC236}">
                <a16:creationId xmlns:a16="http://schemas.microsoft.com/office/drawing/2014/main" id="{5468F192-B557-0BB6-97B4-F09A6FD8D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7B6E7-BA6E-ADA5-90D2-0FC753B69691}"/>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420579239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4450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630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64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0410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295986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554F-AA2D-B346-7744-128B71383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FCEF67-5B91-EFF4-0EDA-FEA8C457A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CDF190-C6BA-B691-6A1E-E3C20EB0F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FFFD98-AE07-2EF5-6B24-5A08935AE1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B50D5-5065-1A22-08D3-039A2AF9F3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386C2B-39FF-8272-BED8-6CE40FFDAD60}"/>
              </a:ext>
            </a:extLst>
          </p:cNvPr>
          <p:cNvSpPr>
            <a:spLocks noGrp="1"/>
          </p:cNvSpPr>
          <p:nvPr>
            <p:ph type="dt" sz="half" idx="10"/>
          </p:nvPr>
        </p:nvSpPr>
        <p:spPr/>
        <p:txBody>
          <a:bodyPr/>
          <a:lstStyle/>
          <a:p>
            <a:fld id="{9EF63F95-0414-4862-AD24-08EF55CE96CE}" type="datetimeFigureOut">
              <a:rPr lang="en-US" smtClean="0"/>
              <a:t>11/26/2024</a:t>
            </a:fld>
            <a:endParaRPr lang="en-US"/>
          </a:p>
        </p:txBody>
      </p:sp>
      <p:sp>
        <p:nvSpPr>
          <p:cNvPr id="8" name="Footer Placeholder 7">
            <a:extLst>
              <a:ext uri="{FF2B5EF4-FFF2-40B4-BE49-F238E27FC236}">
                <a16:creationId xmlns:a16="http://schemas.microsoft.com/office/drawing/2014/main" id="{D49D7B81-E03A-AE11-A398-3B37F008F2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5D8A3B-BDE4-84A4-F457-9CE4FDFB2533}"/>
              </a:ext>
            </a:extLst>
          </p:cNvPr>
          <p:cNvSpPr>
            <a:spLocks noGrp="1"/>
          </p:cNvSpPr>
          <p:nvPr>
            <p:ph type="sldNum" sz="quarter" idx="12"/>
          </p:nvPr>
        </p:nvSpPr>
        <p:spPr/>
        <p:txBody>
          <a:bodyPr/>
          <a:lstStyle/>
          <a:p>
            <a:fld id="{859EA4DC-1560-4C82-8F65-72992A8FC9F6}" type="slidenum">
              <a:rPr lang="en-US" smtClean="0"/>
              <a:t>‹#›</a:t>
            </a:fld>
            <a:endParaRPr lang="en-US"/>
          </a:p>
        </p:txBody>
      </p:sp>
    </p:spTree>
    <p:extLst>
      <p:ext uri="{BB962C8B-B14F-4D97-AF65-F5344CB8AC3E}">
        <p14:creationId xmlns:p14="http://schemas.microsoft.com/office/powerpoint/2010/main" val="307770945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21329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accent2">
                    <a:lumMod val="40000"/>
                    <a:lumOff val="60000"/>
                  </a:schemeClr>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EAA4B210-A469-AC68-4C5E-6906D024EED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698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751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57891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8CA7-CA63-F1AD-5FBE-1FEEB370E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B9647-885E-730C-2A53-CA8A226CAA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ECD0D-4880-1064-5F7D-9C11290450F6}"/>
              </a:ext>
            </a:extLst>
          </p:cNvPr>
          <p:cNvSpPr>
            <a:spLocks noGrp="1"/>
          </p:cNvSpPr>
          <p:nvPr>
            <p:ph type="dt" sz="half" idx="10"/>
          </p:nvPr>
        </p:nvSpPr>
        <p:spPr/>
        <p:txBody>
          <a:bodyPr/>
          <a:lstStyle/>
          <a:p>
            <a:fld id="{9DEE225E-C1FA-4504-B911-D6021D66CEB4}" type="datetimeFigureOut">
              <a:rPr lang="en-US" smtClean="0"/>
              <a:t>11/26/2024</a:t>
            </a:fld>
            <a:endParaRPr lang="en-US"/>
          </a:p>
        </p:txBody>
      </p:sp>
      <p:sp>
        <p:nvSpPr>
          <p:cNvPr id="5" name="Footer Placeholder 4">
            <a:extLst>
              <a:ext uri="{FF2B5EF4-FFF2-40B4-BE49-F238E27FC236}">
                <a16:creationId xmlns:a16="http://schemas.microsoft.com/office/drawing/2014/main" id="{F58B0DD6-CFB6-A22B-09EF-733D0AE97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FD766-E4BD-C0E1-D60B-11CD1853477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195770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5058-AE5D-E168-65F2-DCD9A7F009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02472E-82D5-5E67-DEF6-537A41AE6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87D8CF-AFB5-8CDF-B6CF-6CB14AA1B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8E4179-EEB5-2D8D-1A05-7CFD418376A9}"/>
              </a:ext>
            </a:extLst>
          </p:cNvPr>
          <p:cNvSpPr>
            <a:spLocks noGrp="1"/>
          </p:cNvSpPr>
          <p:nvPr>
            <p:ph type="dt" sz="half" idx="10"/>
          </p:nvPr>
        </p:nvSpPr>
        <p:spPr/>
        <p:txBody>
          <a:bodyPr/>
          <a:lstStyle/>
          <a:p>
            <a:fld id="{CF54589B-69CC-47B9-988B-791B182FF83B}" type="datetimeFigureOut">
              <a:rPr lang="en-US" smtClean="0"/>
              <a:t>11/26/2024</a:t>
            </a:fld>
            <a:endParaRPr lang="en-US"/>
          </a:p>
        </p:txBody>
      </p:sp>
      <p:sp>
        <p:nvSpPr>
          <p:cNvPr id="6" name="Footer Placeholder 5">
            <a:extLst>
              <a:ext uri="{FF2B5EF4-FFF2-40B4-BE49-F238E27FC236}">
                <a16:creationId xmlns:a16="http://schemas.microsoft.com/office/drawing/2014/main" id="{59B99A8E-8BC8-C901-8F03-E376A03A9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B3618-E1D8-5FA3-FB1A-83EB26AA780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06032278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353436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93656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61359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07434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30824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783765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6191754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462187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6865181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177313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3BE4-3E04-4524-7CF6-4006EFCCB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E88CE3-3C80-AF17-A4A0-CB4838DB1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505D5-051E-D2B9-11EF-A5771CAAEE45}"/>
              </a:ext>
            </a:extLst>
          </p:cNvPr>
          <p:cNvSpPr>
            <a:spLocks noGrp="1"/>
          </p:cNvSpPr>
          <p:nvPr>
            <p:ph type="dt" sz="half" idx="10"/>
          </p:nvPr>
        </p:nvSpPr>
        <p:spPr/>
        <p:txBody>
          <a:bodyPr/>
          <a:lstStyle/>
          <a:p>
            <a:fld id="{CF54589B-69CC-47B9-988B-791B182FF83B}" type="datetimeFigureOut">
              <a:rPr lang="en-US" smtClean="0"/>
              <a:t>11/26/2024</a:t>
            </a:fld>
            <a:endParaRPr lang="en-US"/>
          </a:p>
        </p:txBody>
      </p:sp>
      <p:sp>
        <p:nvSpPr>
          <p:cNvPr id="5" name="Footer Placeholder 4">
            <a:extLst>
              <a:ext uri="{FF2B5EF4-FFF2-40B4-BE49-F238E27FC236}">
                <a16:creationId xmlns:a16="http://schemas.microsoft.com/office/drawing/2014/main" id="{797AA1F8-36EE-4EB1-F427-1958C7753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9A5F4-416E-97E5-7C84-AC5539F45A3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327869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891947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2" name="Picture 21" descr="A close up of a glass&#10;&#10;Description automatically generated">
            <a:extLst>
              <a:ext uri="{FF2B5EF4-FFF2-40B4-BE49-F238E27FC236}">
                <a16:creationId xmlns:a16="http://schemas.microsoft.com/office/drawing/2014/main" id="{04B82389-A288-79EC-B582-7E217BEB9415}"/>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39997" b="39923"/>
          <a:stretch/>
        </p:blipFill>
        <p:spPr>
          <a:xfrm>
            <a:off x="0" y="0"/>
            <a:ext cx="12186432"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5000558B-1EBE-9FFA-7371-FE380B4EFD2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955862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6" name="Picture 35" descr="A close up of a glass&#10;&#10;Description automatically generated">
            <a:extLst>
              <a:ext uri="{FF2B5EF4-FFF2-40B4-BE49-F238E27FC236}">
                <a16:creationId xmlns:a16="http://schemas.microsoft.com/office/drawing/2014/main" id="{ECD91DE9-7B53-55CB-453E-D1BEFF929FC7}"/>
              </a:ext>
            </a:extLst>
          </p:cNvPr>
          <p:cNvPicPr>
            <a:picLocks noChangeAspect="1"/>
          </p:cNvPicPr>
          <p:nvPr userDrawn="1"/>
        </p:nvPicPr>
        <p:blipFill rotWithShape="1">
          <a:blip r:embed="rId2">
            <a:clrChange>
              <a:clrFrom>
                <a:srgbClr val="8B8B8B"/>
              </a:clrFrom>
              <a:clrTo>
                <a:srgbClr val="8B8B8B">
                  <a:alpha val="0"/>
                </a:srgbClr>
              </a:clrTo>
            </a:clrChange>
            <a:alphaModFix amt="50000"/>
            <a:extLst>
              <a:ext uri="{28A0092B-C50C-407E-A947-70E740481C1C}">
                <a14:useLocalDpi xmlns:a14="http://schemas.microsoft.com/office/drawing/2010/main" val="0"/>
              </a:ext>
            </a:extLst>
          </a:blip>
          <a:srcRect l="1" t="-1" r="44" b="-77"/>
          <a:stretch/>
        </p:blipFill>
        <p:spPr>
          <a:xfrm>
            <a:off x="0" y="0"/>
            <a:ext cx="12186432" cy="6858000"/>
          </a:xfrm>
          <a:prstGeom prst="rect">
            <a:avLst/>
          </a:prstGeom>
          <a:solidFill>
            <a:srgbClr val="F4F2EF"/>
          </a:solidFill>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24BEDD87-3AA7-3305-5FE5-BA97EE53FCC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685977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06134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1639911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8" name="Picture 7" descr="A close up of a colorful paper&#10;&#10;Description automatically generated">
            <a:extLst>
              <a:ext uri="{FF2B5EF4-FFF2-40B4-BE49-F238E27FC236}">
                <a16:creationId xmlns:a16="http://schemas.microsoft.com/office/drawing/2014/main" id="{4098A1A4-72D7-9974-7700-B4D128ACED4F}"/>
              </a:ext>
            </a:extLst>
          </p:cNvPr>
          <p:cNvPicPr>
            <a:picLocks noChangeAspect="1"/>
          </p:cNvPicPr>
          <p:nvPr userDrawn="1"/>
        </p:nvPicPr>
        <p:blipFill rotWithShape="1">
          <a:blip r:embed="rId2"/>
          <a:srcRect l="53283" r="2869"/>
          <a:stretch/>
        </p:blipFill>
        <p:spPr>
          <a:xfrm>
            <a:off x="7228114" y="292100"/>
            <a:ext cx="4659086" cy="5976938"/>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58368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539496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658368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6076380" y="1866864"/>
            <a:ext cx="5544120" cy="312427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72906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ice 2">
    <p:spTree>
      <p:nvGrpSpPr>
        <p:cNvPr id="1" name=""/>
        <p:cNvGrpSpPr/>
        <p:nvPr/>
      </p:nvGrpSpPr>
      <p:grpSpPr>
        <a:xfrm>
          <a:off x="0" y="0"/>
          <a:ext cx="0" cy="0"/>
          <a:chOff x="0" y="0"/>
          <a:chExt cx="0" cy="0"/>
        </a:xfrm>
      </p:grpSpPr>
      <p:pic>
        <p:nvPicPr>
          <p:cNvPr id="3" name="Picture 2" descr="A close-up of a spiral&#10;&#10;Description automatically generated">
            <a:extLst>
              <a:ext uri="{FF2B5EF4-FFF2-40B4-BE49-F238E27FC236}">
                <a16:creationId xmlns:a16="http://schemas.microsoft.com/office/drawing/2014/main" id="{3117FEF8-62E3-EC02-1329-2468770772B6}"/>
              </a:ext>
            </a:extLst>
          </p:cNvPr>
          <p:cNvPicPr>
            <a:picLocks noChangeAspect="1"/>
          </p:cNvPicPr>
          <p:nvPr userDrawn="1"/>
        </p:nvPicPr>
        <p:blipFill rotWithShape="1">
          <a:blip r:embed="rId2"/>
          <a:srcRect t="41076" r="41052" b="23"/>
          <a:stretch/>
        </p:blipFill>
        <p:spPr>
          <a:xfrm>
            <a:off x="0" y="1"/>
            <a:ext cx="12192000" cy="6857999"/>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3840862" cy="1107996"/>
          </a:xfrm>
        </p:spPr>
        <p:txBody>
          <a:bodyPr anchor="ctr" anchorCtr="0"/>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4924425" y="1542284"/>
            <a:ext cx="6696075" cy="377343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96697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Floating Square Photo Graphic">
    <p:spTree>
      <p:nvGrpSpPr>
        <p:cNvPr id="1" name=""/>
        <p:cNvGrpSpPr/>
        <p:nvPr/>
      </p:nvGrpSpPr>
      <p:grpSpPr>
        <a:xfrm>
          <a:off x="0" y="0"/>
          <a:ext cx="0" cy="0"/>
          <a:chOff x="0" y="0"/>
          <a:chExt cx="0" cy="0"/>
        </a:xfrm>
      </p:grpSpPr>
      <p:pic>
        <p:nvPicPr>
          <p:cNvPr id="19" name="Picture 18" descr="A close up of a colorful paper&#10;&#10;Description automatically generated">
            <a:extLst>
              <a:ext uri="{FF2B5EF4-FFF2-40B4-BE49-F238E27FC236}">
                <a16:creationId xmlns:a16="http://schemas.microsoft.com/office/drawing/2014/main" id="{D5587F9B-0EDF-E50B-C4BC-0186F9430719}"/>
              </a:ext>
            </a:extLst>
          </p:cNvPr>
          <p:cNvPicPr>
            <a:picLocks noChangeAspect="1"/>
          </p:cNvPicPr>
          <p:nvPr userDrawn="1"/>
        </p:nvPicPr>
        <p:blipFill rotWithShape="1">
          <a:blip r:embed="rId2"/>
          <a:srcRect l="40409" t="26788" r="18433"/>
          <a:stretch/>
        </p:blipFill>
        <p:spPr>
          <a:xfrm>
            <a:off x="6544300" y="585788"/>
            <a:ext cx="5076199" cy="5079046"/>
          </a:xfrm>
          <a:prstGeom prst="rect">
            <a:avLst/>
          </a:prstGeom>
        </p:spPr>
      </p:pic>
      <p:sp>
        <p:nvSpPr>
          <p:cNvPr id="13" name="Square">
            <a:extLst>
              <a:ext uri="{FF2B5EF4-FFF2-40B4-BE49-F238E27FC236}">
                <a16:creationId xmlns:a16="http://schemas.microsoft.com/office/drawing/2014/main" id="{CD4E65D4-0149-05A6-AC78-ED3627A5975E}"/>
              </a:ext>
            </a:extLst>
          </p:cNvPr>
          <p:cNvSpPr/>
          <p:nvPr userDrawn="1"/>
        </p:nvSpPr>
        <p:spPr>
          <a:xfrm>
            <a:off x="5940097" y="1148397"/>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164"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749800"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544300" y="1752600"/>
            <a:ext cx="3912234" cy="3912234"/>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3323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 Floating Square Photo Graphic 2">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01305EF0-EAC4-FB22-9A8C-E2B9DEA52D00}"/>
              </a:ext>
            </a:extLst>
          </p:cNvPr>
          <p:cNvSpPr/>
          <p:nvPr userDrawn="1"/>
        </p:nvSpPr>
        <p:spPr>
          <a:xfrm>
            <a:off x="5919788" y="-16074"/>
            <a:ext cx="6278745" cy="6890148"/>
          </a:xfrm>
          <a:prstGeom prst="rect">
            <a:avLst/>
          </a:prstGeom>
          <a:solidFill>
            <a:srgbClr val="325A61"/>
          </a:solidFill>
          <a:ln w="12700">
            <a:miter lim="400000"/>
          </a:ln>
        </p:spPr>
        <p:txBody>
          <a:bodyPr lIns="146304" tIns="146304" rIns="146304" bIns="146304"/>
          <a:lstStyle/>
          <a:p>
            <a:endParaRPr/>
          </a:p>
        </p:txBody>
      </p:sp>
      <p:pic>
        <p:nvPicPr>
          <p:cNvPr id="13" name="Picture 12" descr="A close-up of a spiral&#10;&#10;Description automatically generated">
            <a:extLst>
              <a:ext uri="{FF2B5EF4-FFF2-40B4-BE49-F238E27FC236}">
                <a16:creationId xmlns:a16="http://schemas.microsoft.com/office/drawing/2014/main" id="{27B37B92-2B88-B680-79AF-C8FBEB372FF1}"/>
              </a:ext>
            </a:extLst>
          </p:cNvPr>
          <p:cNvPicPr>
            <a:picLocks noChangeAspect="1"/>
          </p:cNvPicPr>
          <p:nvPr userDrawn="1"/>
        </p:nvPicPr>
        <p:blipFill rotWithShape="1">
          <a:blip r:embed="rId2"/>
          <a:srcRect l="5768" r="52101" b="24863"/>
          <a:stretch/>
        </p:blipFill>
        <p:spPr>
          <a:xfrm>
            <a:off x="5919787" y="1"/>
            <a:ext cx="5683949" cy="5706352"/>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3068637"/>
            <a:ext cx="3200400" cy="3200400"/>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35866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 Square Photo Graphic">
    <p:spTree>
      <p:nvGrpSpPr>
        <p:cNvPr id="1" name=""/>
        <p:cNvGrpSpPr/>
        <p:nvPr/>
      </p:nvGrpSpPr>
      <p:grpSpPr>
        <a:xfrm>
          <a:off x="0" y="0"/>
          <a:ext cx="0" cy="0"/>
          <a:chOff x="0" y="0"/>
          <a:chExt cx="0" cy="0"/>
        </a:xfrm>
      </p:grpSpPr>
      <p:pic>
        <p:nvPicPr>
          <p:cNvPr id="12" name="Picture 11" descr="A close up of a colorful paper&#10;&#10;Description automatically generated">
            <a:extLst>
              <a:ext uri="{FF2B5EF4-FFF2-40B4-BE49-F238E27FC236}">
                <a16:creationId xmlns:a16="http://schemas.microsoft.com/office/drawing/2014/main" id="{13F3D321-35EF-3FCA-D704-3DF8CCB7FA2C}"/>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8435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3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BCDB82-BFCF-B3BE-77AC-85E6B44506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F7A243-101C-3F1B-602B-C250E1829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CA8D-65B5-2EC0-864E-89A854B4D509}"/>
              </a:ext>
            </a:extLst>
          </p:cNvPr>
          <p:cNvSpPr>
            <a:spLocks noGrp="1"/>
          </p:cNvSpPr>
          <p:nvPr>
            <p:ph type="dt" sz="half" idx="10"/>
          </p:nvPr>
        </p:nvSpPr>
        <p:spPr/>
        <p:txBody>
          <a:bodyPr/>
          <a:lstStyle/>
          <a:p>
            <a:fld id="{CF54589B-69CC-47B9-988B-791B182FF83B}" type="datetimeFigureOut">
              <a:rPr lang="en-US" smtClean="0"/>
              <a:t>11/26/2024</a:t>
            </a:fld>
            <a:endParaRPr lang="en-US"/>
          </a:p>
        </p:txBody>
      </p:sp>
      <p:sp>
        <p:nvSpPr>
          <p:cNvPr id="5" name="Footer Placeholder 4">
            <a:extLst>
              <a:ext uri="{FF2B5EF4-FFF2-40B4-BE49-F238E27FC236}">
                <a16:creationId xmlns:a16="http://schemas.microsoft.com/office/drawing/2014/main" id="{A43624F9-7114-5FA7-3A48-6DA3CDFC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EC5D3-B96B-AF14-A521-793109C04D5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56243044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 Square Photo Graphic 2">
    <p:spTree>
      <p:nvGrpSpPr>
        <p:cNvPr id="1" name=""/>
        <p:cNvGrpSpPr/>
        <p:nvPr/>
      </p:nvGrpSpPr>
      <p:grpSpPr>
        <a:xfrm>
          <a:off x="0" y="0"/>
          <a:ext cx="0" cy="0"/>
          <a:chOff x="0" y="0"/>
          <a:chExt cx="0" cy="0"/>
        </a:xfrm>
      </p:grpSpPr>
      <p:pic>
        <p:nvPicPr>
          <p:cNvPr id="11" name="Picture 10" descr="A close-up of a spiral&#10;&#10;Description automatically generated">
            <a:extLst>
              <a:ext uri="{FF2B5EF4-FFF2-40B4-BE49-F238E27FC236}">
                <a16:creationId xmlns:a16="http://schemas.microsoft.com/office/drawing/2014/main" id="{5B1B145A-44EF-E1DF-CB05-2BA9B2DB9F34}"/>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6113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 Square Photo Graphic 3">
    <p:spTree>
      <p:nvGrpSpPr>
        <p:cNvPr id="1" name=""/>
        <p:cNvGrpSpPr/>
        <p:nvPr/>
      </p:nvGrpSpPr>
      <p:grpSpPr>
        <a:xfrm>
          <a:off x="0" y="0"/>
          <a:ext cx="0" cy="0"/>
          <a:chOff x="0" y="0"/>
          <a:chExt cx="0" cy="0"/>
        </a:xfrm>
      </p:grpSpPr>
      <p:pic>
        <p:nvPicPr>
          <p:cNvPr id="12" name="Picture 11" descr="A close up of a balloon&#10;&#10;Description automatically generated">
            <a:extLst>
              <a:ext uri="{FF2B5EF4-FFF2-40B4-BE49-F238E27FC236}">
                <a16:creationId xmlns:a16="http://schemas.microsoft.com/office/drawing/2014/main" id="{9279B191-B390-A33E-43AA-4CC5DCB1EBD2}"/>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6507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9373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1952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992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solidFill>
            <a:schemeClr val="tx1"/>
          </a:soli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60997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solidFill>
            <a:schemeClr val="tx1"/>
          </a:soli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66440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33554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04510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1420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9C71-E582-F76D-ECD2-3D46309DE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95C0C4-FD49-0BCC-A47F-C4EE2D60B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462EEC-AFFE-26C4-0890-15D5D048EE92}"/>
              </a:ext>
            </a:extLst>
          </p:cNvPr>
          <p:cNvSpPr>
            <a:spLocks noGrp="1"/>
          </p:cNvSpPr>
          <p:nvPr>
            <p:ph type="dt" sz="half" idx="10"/>
          </p:nvPr>
        </p:nvSpPr>
        <p:spPr/>
        <p:txBody>
          <a:bodyPr/>
          <a:lstStyle/>
          <a:p>
            <a:fld id="{88682225-E3C5-4C9D-8690-2121BC1BDB6A}" type="datetimeFigureOut">
              <a:rPr lang="en-US" smtClean="0"/>
              <a:t>11/26/2024</a:t>
            </a:fld>
            <a:endParaRPr lang="en-US"/>
          </a:p>
        </p:txBody>
      </p:sp>
      <p:sp>
        <p:nvSpPr>
          <p:cNvPr id="5" name="Footer Placeholder 4">
            <a:extLst>
              <a:ext uri="{FF2B5EF4-FFF2-40B4-BE49-F238E27FC236}">
                <a16:creationId xmlns:a16="http://schemas.microsoft.com/office/drawing/2014/main" id="{4E714FD0-2B02-DC9A-033A-0D29C0BC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93E7D-5976-7D79-66E4-B2052156F35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89518382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24478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49810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8621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solidFill>
            <a:schemeClr val="tx1"/>
          </a:solidFill>
        </p:spPr>
        <p:txBody>
          <a:bodyPr lIns="0" tIns="0" rIns="0" bIns="73152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0214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08418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22053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9838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0323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06430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86252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2CD6-3F56-40CB-FC61-41C74B3049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E9C20A-4884-9C04-177D-2985D11369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07B1F-96AA-6B08-E19F-1EBE65DDA54B}"/>
              </a:ext>
            </a:extLst>
          </p:cNvPr>
          <p:cNvSpPr>
            <a:spLocks noGrp="1"/>
          </p:cNvSpPr>
          <p:nvPr>
            <p:ph type="dt" sz="half" idx="10"/>
          </p:nvPr>
        </p:nvSpPr>
        <p:spPr/>
        <p:txBody>
          <a:bodyPr/>
          <a:lstStyle/>
          <a:p>
            <a:fld id="{88682225-E3C5-4C9D-8690-2121BC1BDB6A}" type="datetimeFigureOut">
              <a:rPr lang="en-US" smtClean="0"/>
              <a:t>11/26/2024</a:t>
            </a:fld>
            <a:endParaRPr lang="en-US"/>
          </a:p>
        </p:txBody>
      </p:sp>
      <p:sp>
        <p:nvSpPr>
          <p:cNvPr id="5" name="Footer Placeholder 4">
            <a:extLst>
              <a:ext uri="{FF2B5EF4-FFF2-40B4-BE49-F238E27FC236}">
                <a16:creationId xmlns:a16="http://schemas.microsoft.com/office/drawing/2014/main" id="{1355527C-8C41-729D-B88E-54B2EB021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AAA27-EB3F-3B72-305C-F782B490D31F}"/>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92719376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01732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61185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769972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68154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D5F20BF-1B1B-50CA-191C-F2202EAF5B89}"/>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3127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8" name="Picture 7" descr="A close up of a colorful paper&#10;&#10;Description automatically generated">
            <a:extLst>
              <a:ext uri="{FF2B5EF4-FFF2-40B4-BE49-F238E27FC236}">
                <a16:creationId xmlns:a16="http://schemas.microsoft.com/office/drawing/2014/main" id="{687381A5-607B-B014-F398-77FE54061B6E}"/>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776415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bg1"/>
        </a:solidFill>
        <a:effectLst/>
      </p:bgPr>
    </p:bg>
    <p:spTree>
      <p:nvGrpSpPr>
        <p:cNvPr id="1" name=""/>
        <p:cNvGrpSpPr/>
        <p:nvPr/>
      </p:nvGrpSpPr>
      <p:grpSpPr>
        <a:xfrm>
          <a:off x="0" y="0"/>
          <a:ext cx="0" cy="0"/>
          <a:chOff x="0" y="0"/>
          <a:chExt cx="0" cy="0"/>
        </a:xfrm>
      </p:grpSpPr>
      <p:pic>
        <p:nvPicPr>
          <p:cNvPr id="8" name="Picture 7" descr="A close-up of a spiral&#10;&#10;Description automatically generated">
            <a:extLst>
              <a:ext uri="{FF2B5EF4-FFF2-40B4-BE49-F238E27FC236}">
                <a16:creationId xmlns:a16="http://schemas.microsoft.com/office/drawing/2014/main" id="{F5C3DD92-2C82-EC44-A9FF-8F934C9194A8}"/>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38633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bg1"/>
        </a:solidFill>
        <a:effectLst/>
      </p:bgPr>
    </p:bg>
    <p:spTree>
      <p:nvGrpSpPr>
        <p:cNvPr id="1" name=""/>
        <p:cNvGrpSpPr/>
        <p:nvPr/>
      </p:nvGrpSpPr>
      <p:grpSpPr>
        <a:xfrm>
          <a:off x="0" y="0"/>
          <a:ext cx="0" cy="0"/>
          <a:chOff x="0" y="0"/>
          <a:chExt cx="0" cy="0"/>
        </a:xfrm>
      </p:grpSpPr>
      <p:pic>
        <p:nvPicPr>
          <p:cNvPr id="8" name="Picture 7" descr="A close up of a balloon&#10;&#10;Description automatically generated">
            <a:extLst>
              <a:ext uri="{FF2B5EF4-FFF2-40B4-BE49-F238E27FC236}">
                <a16:creationId xmlns:a16="http://schemas.microsoft.com/office/drawing/2014/main" id="{44D59BE4-AB34-CBD0-220A-B676073470BC}"/>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93391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C1E8B5B3-E911-FA3B-060D-08ACEFE48A20}"/>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7279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 up of a colorful paper&#10;&#10;Description automatically generated">
            <a:extLst>
              <a:ext uri="{FF2B5EF4-FFF2-40B4-BE49-F238E27FC236}">
                <a16:creationId xmlns:a16="http://schemas.microsoft.com/office/drawing/2014/main" id="{8111608B-3482-A33C-BA63-70C5869A2ACA}"/>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329588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7B64-7517-D0FA-3C54-179E8FC9B2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D3DF89-2042-A561-30E1-FF7FD733F3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3F1E06-E085-9562-2D87-1DF90834CC7A}"/>
              </a:ext>
            </a:extLst>
          </p:cNvPr>
          <p:cNvSpPr>
            <a:spLocks noGrp="1"/>
          </p:cNvSpPr>
          <p:nvPr>
            <p:ph type="dt" sz="half" idx="10"/>
          </p:nvPr>
        </p:nvSpPr>
        <p:spPr/>
        <p:txBody>
          <a:bodyPr/>
          <a:lstStyle/>
          <a:p>
            <a:fld id="{88682225-E3C5-4C9D-8690-2121BC1BDB6A}" type="datetimeFigureOut">
              <a:rPr lang="en-US" smtClean="0"/>
              <a:t>11/26/2024</a:t>
            </a:fld>
            <a:endParaRPr lang="en-US"/>
          </a:p>
        </p:txBody>
      </p:sp>
      <p:sp>
        <p:nvSpPr>
          <p:cNvPr id="5" name="Footer Placeholder 4">
            <a:extLst>
              <a:ext uri="{FF2B5EF4-FFF2-40B4-BE49-F238E27FC236}">
                <a16:creationId xmlns:a16="http://schemas.microsoft.com/office/drawing/2014/main" id="{1ECA3DCC-7740-459D-4B09-DEB30D8CB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0D76E-9B1C-27B7-C698-9FEF9BDD66C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7141252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up of a spiral&#10;&#10;Description automatically generated">
            <a:extLst>
              <a:ext uri="{FF2B5EF4-FFF2-40B4-BE49-F238E27FC236}">
                <a16:creationId xmlns:a16="http://schemas.microsoft.com/office/drawing/2014/main" id="{E55942A3-1191-828A-7445-B577CE3F52E1}"/>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Tree>
    <p:extLst>
      <p:ext uri="{BB962C8B-B14F-4D97-AF65-F5344CB8AC3E}">
        <p14:creationId xmlns:p14="http://schemas.microsoft.com/office/powerpoint/2010/main" val="1944943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pic>
        <p:nvPicPr>
          <p:cNvPr id="7" name="Picture 6" descr="A close up of a balloon&#10;&#10;Description automatically generated">
            <a:extLst>
              <a:ext uri="{FF2B5EF4-FFF2-40B4-BE49-F238E27FC236}">
                <a16:creationId xmlns:a16="http://schemas.microsoft.com/office/drawing/2014/main" id="{48D4A50E-8413-D890-671C-B4A6F35C8178}"/>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61165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10" name="Picture 9" descr="A close up of a glass&#10;&#10;Description automatically generated">
            <a:extLst>
              <a:ext uri="{FF2B5EF4-FFF2-40B4-BE49-F238E27FC236}">
                <a16:creationId xmlns:a16="http://schemas.microsoft.com/office/drawing/2014/main" id="{FAC15132-739D-95CD-FEE9-F0C7A478EEE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568" y="0"/>
            <a:ext cx="12180864" cy="6846401"/>
          </a:xfrm>
          <a:prstGeom prst="rect">
            <a:avLst/>
          </a:prstGeom>
        </p:spPr>
      </p:pic>
    </p:spTree>
    <p:extLst>
      <p:ext uri="{BB962C8B-B14F-4D97-AF65-F5344CB8AC3E}">
        <p14:creationId xmlns:p14="http://schemas.microsoft.com/office/powerpoint/2010/main" val="4278847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891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218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28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nk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667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tent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7F3A8B6-B05A-B07A-CABF-0269F1025029}"/>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28" r="-5236" b="-10428"/>
            </a:stretch>
          </a:blipFill>
          <a:ln w="12700">
            <a:miter lim="400000"/>
          </a:ln>
        </p:spPr>
        <p:txBody>
          <a:bodyPr lIns="146304" tIns="146304" rIns="146304" bIns="146304"/>
          <a:lstStyle/>
          <a:p>
            <a:pPr>
              <a:defRPr>
                <a:solidFill>
                  <a:srgbClr val="FFFFFF"/>
                </a:solidFill>
              </a:defRPr>
            </a:pPr>
            <a:endParaRPr/>
          </a:p>
        </p:txBody>
      </p:sp>
      <p:sp>
        <p:nvSpPr>
          <p:cNvPr id="2" name="Title 1">
            <a:extLst>
              <a:ext uri="{FF2B5EF4-FFF2-40B4-BE49-F238E27FC236}">
                <a16:creationId xmlns:a16="http://schemas.microsoft.com/office/drawing/2014/main" id="{42FBC87E-4CC9-0F44-6DF9-7F6E2A04362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2155222B-26E4-2F43-D7F5-FC045289128D}"/>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49DBCD25-6DFA-052F-4ED9-1E8C8737F934}"/>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56625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ntent Graphic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B3C68CB-E8AC-6234-9427-2A6673D179E3}"/>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89" r="-5236" b="-10489"/>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AD825C2-7FF1-3371-96A7-47B94663743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DDFB201-BF2E-7E3A-CE08-CB33082FCE63}"/>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83B56F-81D2-3B74-659E-75EE6D1D4858}"/>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48484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ntent Graphic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01CB1A7-0196-21A7-109B-54CA161EB6A7}"/>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78" t="-10369" r="-5280" b="-10367"/>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8A31E95-ADF9-9E3F-1324-0D2A40C31A9D}"/>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855F23D6-B0F2-95EC-6A60-E33F63B03998}"/>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1A9544-8C8F-F52A-1876-F01F4D0915FE}"/>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0545267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B541-9003-2275-74CA-BF042E87B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40414F-B11E-B25F-5D8A-C72CE4FF48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D2CB11-5CF3-49A5-73BE-F7FCD81ACE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E39F87-346D-C8D5-1057-BC51670DA702}"/>
              </a:ext>
            </a:extLst>
          </p:cNvPr>
          <p:cNvSpPr>
            <a:spLocks noGrp="1"/>
          </p:cNvSpPr>
          <p:nvPr>
            <p:ph type="dt" sz="half" idx="10"/>
          </p:nvPr>
        </p:nvSpPr>
        <p:spPr/>
        <p:txBody>
          <a:bodyPr/>
          <a:lstStyle/>
          <a:p>
            <a:fld id="{88682225-E3C5-4C9D-8690-2121BC1BDB6A}" type="datetimeFigureOut">
              <a:rPr lang="en-US" smtClean="0"/>
              <a:t>11/26/2024</a:t>
            </a:fld>
            <a:endParaRPr lang="en-US"/>
          </a:p>
        </p:txBody>
      </p:sp>
      <p:sp>
        <p:nvSpPr>
          <p:cNvPr id="6" name="Footer Placeholder 5">
            <a:extLst>
              <a:ext uri="{FF2B5EF4-FFF2-40B4-BE49-F238E27FC236}">
                <a16:creationId xmlns:a16="http://schemas.microsoft.com/office/drawing/2014/main" id="{8D8A452C-9BB7-43D2-C644-214FA7B6C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CB5CA-1BDB-6E90-9483-54B1C8E049C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31236940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g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7E7BF5F9-B624-30C1-5E2D-86E1159F887B}"/>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4" r="-12766" b="-22264"/>
            </a:stretch>
          </a:blipFill>
          <a:ln w="12700">
            <a:miter lim="400000"/>
          </a:ln>
        </p:spPr>
        <p:txBody>
          <a:bodyPr lIns="146304" tIns="146304" rIns="146304" bIns="146304"/>
          <a:lstStyle/>
          <a:p>
            <a:pPr lvl="0"/>
            <a:endParaRPr>
              <a:solidFill>
                <a:srgbClr val="FFFFFF"/>
              </a:solidFill>
            </a:endParaRPr>
          </a:p>
        </p:txBody>
      </p:sp>
      <p:sp>
        <p:nvSpPr>
          <p:cNvPr id="4" name="Title 3">
            <a:extLst>
              <a:ext uri="{FF2B5EF4-FFF2-40B4-BE49-F238E27FC236}">
                <a16:creationId xmlns:a16="http://schemas.microsoft.com/office/drawing/2014/main" id="{DE53C62E-72E5-F065-0EA5-5455A61A105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6" name="Text Placeholder 5">
            <a:extLst>
              <a:ext uri="{FF2B5EF4-FFF2-40B4-BE49-F238E27FC236}">
                <a16:creationId xmlns:a16="http://schemas.microsoft.com/office/drawing/2014/main" id="{E61FDE9D-CE47-EE58-DDEB-A4E2C9956FDB}"/>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7" name="Text Placeholder 5">
            <a:extLst>
              <a:ext uri="{FF2B5EF4-FFF2-40B4-BE49-F238E27FC236}">
                <a16:creationId xmlns:a16="http://schemas.microsoft.com/office/drawing/2014/main" id="{483921F1-D334-EC88-D639-C6492418B9D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458601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g Numb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39D28D6-D56F-E6D2-BC50-420DBCB4905A}"/>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2" r="-12701" b="-22338"/>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4CD05008-D889-2657-9E64-AE1A68432B3A}"/>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B90B9417-A140-ED0E-9B15-EC46E435206D}"/>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AE6AC568-C052-9C82-938A-92DB6B485D9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325885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Numb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85BCF97B-C514-32AB-3E25-432060F90681}"/>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76" t="-22193" r="-12876" b="-22193"/>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F1F03AAB-35E4-75D5-BC32-B2CE3D93644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D1F2F5D4-3A80-B49A-353F-38D18DF589C8}"/>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E7DA8D6A-DC14-6890-FE2C-FDB67210F327}"/>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2666690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6A32330E-3D85-1BFF-842E-A87E2D3F3BC9}"/>
              </a:ext>
              <a:ext uri="{C183D7F6-B498-43B3-948B-1728B52AA6E4}">
                <adec:decorative xmlns:adec="http://schemas.microsoft.com/office/drawing/2017/decorative" val="1"/>
              </a:ext>
            </a:extLst>
          </p:cNvPr>
          <p:cNvSpPr/>
          <p:nvPr userDrawn="1"/>
        </p:nvSpPr>
        <p:spPr>
          <a:xfrm>
            <a:off x="-12700" y="0"/>
            <a:ext cx="5029200" cy="6867724"/>
          </a:xfrm>
          <a:prstGeom prst="rect">
            <a:avLst/>
          </a:prstGeom>
          <a:solidFill>
            <a:srgbClr val="E1D3C7"/>
          </a:solidFill>
          <a:ln w="12700">
            <a:miter lim="400000"/>
          </a:ln>
        </p:spPr>
        <p:txBody>
          <a:bodyPr lIns="146304" tIns="146304" rIns="146304" bIns="146304"/>
          <a:lstStyle/>
          <a:p>
            <a:pPr marR="0" lvl="0" indent="0" defTabSz="914366" fontAlgn="auto" hangingPunct="0">
              <a:lnSpc>
                <a:spcPct val="100000"/>
              </a:lnSpc>
              <a:spcBef>
                <a:spcPts val="0"/>
              </a:spcBef>
              <a:spcAft>
                <a:spcPts val="0"/>
              </a:spcAft>
              <a:buClrTx/>
              <a:buSzTx/>
              <a:buFontTx/>
              <a:buNone/>
              <a:tabLst/>
            </a:pPr>
            <a:endParaRPr kumimoji="0" sz="1700" b="0" i="0" u="none" strike="noStrike" cap="none" spc="0" normalizeH="0" baseline="0">
              <a:ln>
                <a:noFill/>
              </a:ln>
              <a:solidFill>
                <a:srgbClr val="000000"/>
              </a:solidFill>
              <a:effectLst/>
              <a:uFillTx/>
              <a:sym typeface="Segoe UI"/>
            </a:endParaRPr>
          </a:p>
        </p:txBody>
      </p:sp>
      <p:sp>
        <p:nvSpPr>
          <p:cNvPr id="2" name="Title 1">
            <a:extLst>
              <a:ext uri="{FF2B5EF4-FFF2-40B4-BE49-F238E27FC236}">
                <a16:creationId xmlns:a16="http://schemas.microsoft.com/office/drawing/2014/main" id="{4C7EB123-B336-56F7-07B9-7157FE92A3BD}"/>
              </a:ext>
            </a:extLst>
          </p:cNvPr>
          <p:cNvSpPr>
            <a:spLocks noGrp="1"/>
          </p:cNvSpPr>
          <p:nvPr>
            <p:ph type="title" hasCustomPrompt="1"/>
          </p:nvPr>
        </p:nvSpPr>
        <p:spPr>
          <a:xfrm>
            <a:off x="5661943" y="3121223"/>
            <a:ext cx="5958557" cy="307777"/>
          </a:xfrm>
        </p:spPr>
        <p:txBody>
          <a:bodyPr/>
          <a:lstStyle>
            <a:lvl1pPr>
              <a:defRPr sz="2000">
                <a:latin typeface="+mn-lt"/>
              </a:defRPr>
            </a:lvl1pPr>
          </a:lstStyle>
          <a:p>
            <a:r>
              <a:rPr lang="en-US"/>
              <a:t>Click to edit quote style</a:t>
            </a:r>
          </a:p>
        </p:txBody>
      </p:sp>
      <p:sp>
        <p:nvSpPr>
          <p:cNvPr id="10" name="Text Placeholder 5">
            <a:extLst>
              <a:ext uri="{FF2B5EF4-FFF2-40B4-BE49-F238E27FC236}">
                <a16:creationId xmlns:a16="http://schemas.microsoft.com/office/drawing/2014/main" id="{9E6A7863-B7CC-B4F0-9AA8-18694E1E1B0E}"/>
              </a:ext>
            </a:extLst>
          </p:cNvPr>
          <p:cNvSpPr>
            <a:spLocks noGrp="1"/>
          </p:cNvSpPr>
          <p:nvPr>
            <p:ph type="body" sz="quarter" idx="12" hasCustomPrompt="1"/>
          </p:nvPr>
        </p:nvSpPr>
        <p:spPr>
          <a:xfrm>
            <a:off x="5662614" y="2324775"/>
            <a:ext cx="564016" cy="578416"/>
          </a:xfrm>
        </p:spPr>
        <p:txBody>
          <a:bodyPr>
            <a:noAutofit/>
          </a:bodyPr>
          <a:lstStyle>
            <a:lvl1pPr marL="0" indent="0">
              <a:buNone/>
              <a:defRPr sz="8000">
                <a:latin typeface="+mj-lt"/>
              </a:defRPr>
            </a:lvl1pPr>
          </a:lstStyle>
          <a:p>
            <a:pPr lvl="0"/>
            <a:r>
              <a:rPr lang="en-US"/>
              <a:t>“</a:t>
            </a:r>
          </a:p>
        </p:txBody>
      </p:sp>
      <p:sp>
        <p:nvSpPr>
          <p:cNvPr id="6" name="Text Placeholder 5">
            <a:extLst>
              <a:ext uri="{FF2B5EF4-FFF2-40B4-BE49-F238E27FC236}">
                <a16:creationId xmlns:a16="http://schemas.microsoft.com/office/drawing/2014/main" id="{E17E51B3-B187-5510-113C-862CE543F9DF}"/>
              </a:ext>
            </a:extLst>
          </p:cNvPr>
          <p:cNvSpPr>
            <a:spLocks noGrp="1"/>
          </p:cNvSpPr>
          <p:nvPr>
            <p:ph type="body" sz="quarter" idx="10" hasCustomPrompt="1"/>
          </p:nvPr>
        </p:nvSpPr>
        <p:spPr>
          <a:xfrm>
            <a:off x="5662613" y="3647032"/>
            <a:ext cx="5957887" cy="246221"/>
          </a:xfrm>
        </p:spPr>
        <p:txBody>
          <a:bodyPr/>
          <a:lstStyle>
            <a:lvl1pPr marL="0" indent="0" algn="r">
              <a:buNone/>
              <a:defRPr sz="1600"/>
            </a:lvl1pPr>
          </a:lstStyle>
          <a:p>
            <a:pPr lvl="0"/>
            <a:r>
              <a:rPr lang="en-US"/>
              <a:t>Quote author, Title, Organization</a:t>
            </a:r>
          </a:p>
        </p:txBody>
      </p:sp>
      <p:sp>
        <p:nvSpPr>
          <p:cNvPr id="16" name="Picture Placeholder 15" descr="This photo is a 'placeholder' only. Drag or drop your photo here, or click and tap the center to insert a photo.">
            <a:extLst>
              <a:ext uri="{FF2B5EF4-FFF2-40B4-BE49-F238E27FC236}">
                <a16:creationId xmlns:a16="http://schemas.microsoft.com/office/drawing/2014/main" id="{31264862-2FE4-290E-0B40-0D54CC25E531}"/>
              </a:ext>
            </a:extLst>
          </p:cNvPr>
          <p:cNvSpPr>
            <a:spLocks noGrp="1"/>
          </p:cNvSpPr>
          <p:nvPr>
            <p:ph type="pic" sz="quarter" idx="11" hasCustomPrompt="1"/>
          </p:nvPr>
        </p:nvSpPr>
        <p:spPr>
          <a:xfrm>
            <a:off x="571500" y="1371600"/>
            <a:ext cx="4445000" cy="5486400"/>
          </a:xfrm>
          <a:custGeom>
            <a:avLst/>
            <a:gdLst>
              <a:gd name="connsiteX0" fmla="*/ 3530600 w 4445000"/>
              <a:gd name="connsiteY0" fmla="*/ 0 h 5486400"/>
              <a:gd name="connsiteX1" fmla="*/ 4445000 w 4445000"/>
              <a:gd name="connsiteY1" fmla="*/ 0 h 5486400"/>
              <a:gd name="connsiteX2" fmla="*/ 4445000 w 4445000"/>
              <a:gd name="connsiteY2" fmla="*/ 5486400 h 5486400"/>
              <a:gd name="connsiteX3" fmla="*/ 0 w 4445000"/>
              <a:gd name="connsiteY3" fmla="*/ 5486400 h 5486400"/>
              <a:gd name="connsiteX4" fmla="*/ 0 w 4445000"/>
              <a:gd name="connsiteY4" fmla="*/ 1042988 h 5486400"/>
              <a:gd name="connsiteX5" fmla="*/ 3530600 w 4445000"/>
              <a:gd name="connsiteY5" fmla="*/ 1042988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5000" h="5486400">
                <a:moveTo>
                  <a:pt x="3530600" y="0"/>
                </a:moveTo>
                <a:lnTo>
                  <a:pt x="4445000" y="0"/>
                </a:lnTo>
                <a:lnTo>
                  <a:pt x="4445000" y="5486400"/>
                </a:lnTo>
                <a:lnTo>
                  <a:pt x="0" y="5486400"/>
                </a:lnTo>
                <a:lnTo>
                  <a:pt x="0" y="1042988"/>
                </a:lnTo>
                <a:lnTo>
                  <a:pt x="3530600" y="1042988"/>
                </a:lnTo>
                <a:close/>
              </a:path>
            </a:pathLst>
          </a:custGeom>
          <a:solidFill>
            <a:schemeClr val="tx1"/>
          </a:solidFill>
        </p:spPr>
        <p:txBody>
          <a:bodyPr vert="horz" wrap="square" lIns="0" tIns="1828800" rIns="0" bIns="0" rtlCol="0" anchor="t" anchorCtr="0">
            <a:noAutofit/>
          </a:bodyPr>
          <a:lstStyle>
            <a:lvl1pPr marL="0" indent="0" algn="ctr">
              <a:buNone/>
              <a:defRPr lang="en-US"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15" name="Title 4">
            <a:extLst>
              <a:ext uri="{FF2B5EF4-FFF2-40B4-BE49-F238E27FC236}">
                <a16:creationId xmlns:a16="http://schemas.microsoft.com/office/drawing/2014/main" id="{6CBB78EA-B6AB-046F-E459-66F99F6F9E14}"/>
              </a:ext>
              <a:ext uri="{C183D7F6-B498-43B3-948B-1728B52AA6E4}">
                <adec:decorative xmlns:adec="http://schemas.microsoft.com/office/drawing/2017/decorative" val="1"/>
              </a:ext>
            </a:extLst>
          </p:cNvPr>
          <p:cNvSpPr txBox="1"/>
          <p:nvPr userDrawn="1"/>
        </p:nvSpPr>
        <p:spPr>
          <a:xfrm>
            <a:off x="-12700" y="585788"/>
            <a:ext cx="4114800" cy="1828800"/>
          </a:xfrm>
          <a:prstGeom prst="rect">
            <a:avLst/>
          </a:prstGeom>
          <a:solidFill>
            <a:srgbClr val="FFFFFF"/>
          </a:solidFill>
          <a:ln w="12700">
            <a:miter lim="400000"/>
          </a:ln>
        </p:spPr>
        <p:txBody>
          <a:bodyPr lIns="0" tIns="0" rIns="0" bIns="0" anchor="ctr"/>
          <a:lstStyle/>
          <a:p>
            <a:pPr indent="139700" defTabSz="932741">
              <a:lnSpc>
                <a:spcPts val="6400"/>
              </a:lnSpc>
              <a:defRPr sz="5600" spc="-350">
                <a:solidFill>
                  <a:srgbClr val="FFFFFF"/>
                </a:solidFill>
                <a:latin typeface="Segoe UI Semilight"/>
                <a:ea typeface="Segoe UI Semilight"/>
                <a:cs typeface="Segoe UI Semilight"/>
                <a:sym typeface="Segoe UI Semilight"/>
              </a:defRPr>
            </a:pPr>
            <a:endParaRPr/>
          </a:p>
        </p:txBody>
      </p:sp>
    </p:spTree>
    <p:extLst>
      <p:ext uri="{BB962C8B-B14F-4D97-AF65-F5344CB8AC3E}">
        <p14:creationId xmlns:p14="http://schemas.microsoft.com/office/powerpoint/2010/main" val="3400851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528">
          <p15:clr>
            <a:srgbClr val="FBAE40"/>
          </p15:clr>
        </p15:guide>
        <p15:guide id="3" pos="316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Display"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473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683609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06043AB4-6144-4112-AF92-B9D02861E72C}"/>
              </a:ext>
            </a:extLst>
          </p:cNvPr>
          <p:cNvSpPr>
            <a:spLocks noGrp="1"/>
          </p:cNvSpPr>
          <p:nvPr>
            <p:ph type="title"/>
          </p:nvPr>
        </p:nvSpPr>
        <p:spPr>
          <a:xfrm>
            <a:off x="588263" y="457200"/>
            <a:ext cx="11018520" cy="553998"/>
          </a:xfrm>
          <a:prstGeom prst="rect">
            <a:avLst/>
          </a:prstGeom>
        </p:spPr>
        <p:txBody>
          <a:bodyPr lIns="0" tIns="0" rIns="0" bIns="0"/>
          <a:lstStyle>
            <a:lvl1pPr>
              <a:lnSpc>
                <a:spcPct val="90000"/>
              </a:lnSpc>
              <a:defRPr sz="4000">
                <a:solidFill>
                  <a:schemeClr val="tx1"/>
                </a:solidFill>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134024106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36421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pic>
        <p:nvPicPr>
          <p:cNvPr id="2" name="Picture 1" descr="A map of the world&#10;&#10;Description automatically generated with low confidence">
            <a:extLst>
              <a:ext uri="{FF2B5EF4-FFF2-40B4-BE49-F238E27FC236}">
                <a16:creationId xmlns:a16="http://schemas.microsoft.com/office/drawing/2014/main" id="{60F2FE49-7DA9-30BA-2393-B5BF38886C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02350" y="0"/>
            <a:ext cx="6089650" cy="6858000"/>
          </a:xfrm>
          <a:prstGeom prst="rect">
            <a:avLst/>
          </a:prstGeom>
        </p:spPr>
      </p:pic>
      <p:sp>
        <p:nvSpPr>
          <p:cNvPr id="3" name="Title 1">
            <a:extLst>
              <a:ext uri="{FF2B5EF4-FFF2-40B4-BE49-F238E27FC236}">
                <a16:creationId xmlns:a16="http://schemas.microsoft.com/office/drawing/2014/main" id="{7BBD93CE-BCB0-C525-9E34-A2C4AF3E7E2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4" name="Text Placeholder 4">
            <a:extLst>
              <a:ext uri="{FF2B5EF4-FFF2-40B4-BE49-F238E27FC236}">
                <a16:creationId xmlns:a16="http://schemas.microsoft.com/office/drawing/2014/main" id="{6D0D2550-0701-56A1-F6DE-AF054221F1A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89268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1_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grpSp>
        <p:nvGrpSpPr>
          <p:cNvPr id="2" name="Group 1">
            <a:extLst>
              <a:ext uri="{FF2B5EF4-FFF2-40B4-BE49-F238E27FC236}">
                <a16:creationId xmlns:a16="http://schemas.microsoft.com/office/drawing/2014/main" id="{3324D6BA-D1AC-068F-B017-5768FE74A6ED}"/>
              </a:ext>
            </a:extLst>
          </p:cNvPr>
          <p:cNvGrpSpPr/>
          <p:nvPr userDrawn="1"/>
        </p:nvGrpSpPr>
        <p:grpSpPr>
          <a:xfrm>
            <a:off x="6096000" y="-1"/>
            <a:ext cx="6096001" cy="6858001"/>
            <a:chOff x="6096000" y="-1"/>
            <a:chExt cx="6096001" cy="6858001"/>
          </a:xfrm>
        </p:grpSpPr>
        <p:pic>
          <p:nvPicPr>
            <p:cNvPr id="3" name="Picture 2" descr="A picture containing black, silhouette, shadow&#10;&#10;Description automatically generated">
              <a:extLst>
                <a:ext uri="{FF2B5EF4-FFF2-40B4-BE49-F238E27FC236}">
                  <a16:creationId xmlns:a16="http://schemas.microsoft.com/office/drawing/2014/main" id="{5BA48CA6-898F-06D9-23B3-B775CDE27075}"/>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250"/>
            <a:stretch/>
          </p:blipFill>
          <p:spPr>
            <a:xfrm>
              <a:off x="6118861" y="0"/>
              <a:ext cx="6073140" cy="6858000"/>
            </a:xfrm>
            <a:prstGeom prst="rect">
              <a:avLst/>
            </a:prstGeom>
          </p:spPr>
        </p:pic>
        <p:pic>
          <p:nvPicPr>
            <p:cNvPr id="4" name="Picture 3" descr="A map of different colored squares&#10;&#10;Description automatically generated with low confidence">
              <a:extLst>
                <a:ext uri="{FF2B5EF4-FFF2-40B4-BE49-F238E27FC236}">
                  <a16:creationId xmlns:a16="http://schemas.microsoft.com/office/drawing/2014/main" id="{57946CF2-6D58-0D44-086F-0D99D6FE2DFC}"/>
                </a:ext>
              </a:extLst>
            </p:cNvPr>
            <p:cNvPicPr>
              <a:picLocks noChangeAspect="1"/>
            </p:cNvPicPr>
            <p:nvPr/>
          </p:nvPicPr>
          <p:blipFill rotWithShape="1">
            <a:blip r:embed="rId6">
              <a:extLst>
                <a:ext uri="{28A0092B-C50C-407E-A947-70E740481C1C}">
                  <a14:useLocalDpi xmlns:a14="http://schemas.microsoft.com/office/drawing/2010/main" val="0"/>
                </a:ext>
              </a:extLst>
            </a:blip>
            <a:srcRect t="6626" r="3777" b="7825"/>
            <a:stretch/>
          </p:blipFill>
          <p:spPr>
            <a:xfrm>
              <a:off x="6096000" y="-1"/>
              <a:ext cx="6096000" cy="6858001"/>
            </a:xfrm>
            <a:prstGeom prst="rect">
              <a:avLst/>
            </a:prstGeom>
          </p:spPr>
        </p:pic>
      </p:grpSp>
      <p:sp>
        <p:nvSpPr>
          <p:cNvPr id="6" name="Title 1">
            <a:extLst>
              <a:ext uri="{FF2B5EF4-FFF2-40B4-BE49-F238E27FC236}">
                <a16:creationId xmlns:a16="http://schemas.microsoft.com/office/drawing/2014/main" id="{D1098B39-1147-A9AA-7F6D-42F1F17B4C10}"/>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8" name="Text Placeholder 4">
            <a:extLst>
              <a:ext uri="{FF2B5EF4-FFF2-40B4-BE49-F238E27FC236}">
                <a16:creationId xmlns:a16="http://schemas.microsoft.com/office/drawing/2014/main" id="{C9F2F2F1-B347-5B96-0B9E-1CC54B02581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40790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BF07-05EF-CD60-73E3-85A3759292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9288FE-335F-F96B-BA30-A7711DC92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0E8459-2C8D-931F-DE4E-7EB04DA278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3D4DB4-2916-0AAC-2432-CF94C66FF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8AB0BD-B4AA-CFCE-E2C2-38BC56439D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225403-FE00-DD51-8788-9F6B8EA53B48}"/>
              </a:ext>
            </a:extLst>
          </p:cNvPr>
          <p:cNvSpPr>
            <a:spLocks noGrp="1"/>
          </p:cNvSpPr>
          <p:nvPr>
            <p:ph type="dt" sz="half" idx="10"/>
          </p:nvPr>
        </p:nvSpPr>
        <p:spPr/>
        <p:txBody>
          <a:bodyPr/>
          <a:lstStyle/>
          <a:p>
            <a:fld id="{88682225-E3C5-4C9D-8690-2121BC1BDB6A}" type="datetimeFigureOut">
              <a:rPr lang="en-US" smtClean="0"/>
              <a:t>11/26/2024</a:t>
            </a:fld>
            <a:endParaRPr lang="en-US"/>
          </a:p>
        </p:txBody>
      </p:sp>
      <p:sp>
        <p:nvSpPr>
          <p:cNvPr id="8" name="Footer Placeholder 7">
            <a:extLst>
              <a:ext uri="{FF2B5EF4-FFF2-40B4-BE49-F238E27FC236}">
                <a16:creationId xmlns:a16="http://schemas.microsoft.com/office/drawing/2014/main" id="{2263A9E2-53FF-2795-8277-B304F66BA9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D3D94-4988-8834-B26C-70ECC9A28B5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05257450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 Screen Mosaic">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332A4-1DB0-042A-CFA1-F75EAF823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icture containing art, child art, pattern&#10;&#10;Description automatically generated">
            <a:extLst>
              <a:ext uri="{FF2B5EF4-FFF2-40B4-BE49-F238E27FC236}">
                <a16:creationId xmlns:a16="http://schemas.microsoft.com/office/drawing/2014/main" id="{EBC38F0F-CF78-7941-E7DC-12A6BFD040E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t="8283" r="10674" b="3290"/>
          <a:stretch/>
        </p:blipFill>
        <p:spPr>
          <a:xfrm>
            <a:off x="4465675" y="1"/>
            <a:ext cx="7726325" cy="6857999"/>
          </a:xfrm>
          <a:prstGeom prst="rect">
            <a:avLst/>
          </a:prstGeom>
        </p:spPr>
      </p:pic>
      <p:sp>
        <p:nvSpPr>
          <p:cNvPr id="4" name="Title 1">
            <a:extLst>
              <a:ext uri="{FF2B5EF4-FFF2-40B4-BE49-F238E27FC236}">
                <a16:creationId xmlns:a16="http://schemas.microsoft.com/office/drawing/2014/main" id="{1E1B1FAB-0533-547E-5BA7-059BF4D8775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chemeClr val="bg2"/>
                </a:solidFill>
                <a:latin typeface="+mj-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F8E5962C-A4A9-8A90-51E6-3994340FB340}"/>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96946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Large Text Quote - Mosaic Map">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2821" t="18154" b="177"/>
          <a:stretch/>
        </p:blipFill>
        <p:spPr>
          <a:xfrm>
            <a:off x="0" y="0"/>
            <a:ext cx="4718181" cy="4992624"/>
          </a:xfrm>
          <a:prstGeom prst="rect">
            <a:avLst/>
          </a:prstGeom>
        </p:spPr>
      </p:pic>
      <p:pic>
        <p:nvPicPr>
          <p:cNvPr id="3" name="Picture 2" descr="A map of the world&#10;&#10;Description automatically generated with low confidence">
            <a:extLst>
              <a:ext uri="{FF2B5EF4-FFF2-40B4-BE49-F238E27FC236}">
                <a16:creationId xmlns:a16="http://schemas.microsoft.com/office/drawing/2014/main" id="{3234B9EE-445C-0034-D070-3D6A3CF5D26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6208" r="2960" b="7258"/>
          <a:stretch/>
        </p:blipFill>
        <p:spPr>
          <a:xfrm>
            <a:off x="6145456" y="1"/>
            <a:ext cx="6046544" cy="6858000"/>
          </a:xfrm>
          <a:prstGeom prst="rect">
            <a:avLst/>
          </a:prstGeom>
        </p:spPr>
      </p:pic>
    </p:spTree>
    <p:extLst>
      <p:ext uri="{BB962C8B-B14F-4D97-AF65-F5344CB8AC3E}">
        <p14:creationId xmlns:p14="http://schemas.microsoft.com/office/powerpoint/2010/main" val="1577367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 Screen Blue Split">
    <p:bg>
      <p:bgPr>
        <a:solidFill>
          <a:srgbClr val="142236"/>
        </a:solidFill>
        <a:effectLst/>
      </p:bgPr>
    </p:bg>
    <p:spTree>
      <p:nvGrpSpPr>
        <p:cNvPr id="1" name=""/>
        <p:cNvGrpSpPr/>
        <p:nvPr/>
      </p:nvGrpSpPr>
      <p:grpSpPr>
        <a:xfrm>
          <a:off x="0" y="0"/>
          <a:ext cx="0" cy="0"/>
          <a:chOff x="0" y="0"/>
          <a:chExt cx="0" cy="0"/>
        </a:xfrm>
      </p:grpSpPr>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2">
            <a:alphaModFix amt="8000"/>
            <a:extLst>
              <a:ext uri="{28A0092B-C50C-407E-A947-70E740481C1C}">
                <a14:useLocalDpi xmlns:a14="http://schemas.microsoft.com/office/drawing/2010/main" val="0"/>
              </a:ext>
            </a:extLst>
          </a:blip>
          <a:srcRect l="433" t="13903" r="13679"/>
          <a:stretch/>
        </p:blipFill>
        <p:spPr>
          <a:xfrm>
            <a:off x="6290031" y="0"/>
            <a:ext cx="5901970" cy="5916168"/>
          </a:xfrm>
          <a:prstGeom prst="rect">
            <a:avLst/>
          </a:prstGeom>
        </p:spPr>
      </p:pic>
      <p:pic>
        <p:nvPicPr>
          <p:cNvPr id="8" name="Picture 7" descr="A blue background with white dots&#10;&#10;Description automatically generated with low confidence">
            <a:extLst>
              <a:ext uri="{FF2B5EF4-FFF2-40B4-BE49-F238E27FC236}">
                <a16:creationId xmlns:a16="http://schemas.microsoft.com/office/drawing/2014/main" id="{2A6FB6BD-1E0C-E405-DE33-7CB04B84D9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650"/>
            <a:ext cx="12192000" cy="2546350"/>
          </a:xfrm>
          <a:prstGeom prst="rect">
            <a:avLst/>
          </a:prstGeom>
        </p:spPr>
      </p:pic>
    </p:spTree>
    <p:extLst>
      <p:ext uri="{BB962C8B-B14F-4D97-AF65-F5344CB8AC3E}">
        <p14:creationId xmlns:p14="http://schemas.microsoft.com/office/powerpoint/2010/main" val="2763036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Large Text Quote - Split Blue Scree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0FEA612E-97A1-A7AC-1141-1783F6D5BEF7}"/>
              </a:ext>
            </a:extLst>
          </p:cNvPr>
          <p:cNvSpPr/>
          <p:nvPr userDrawn="1"/>
        </p:nvSpPr>
        <p:spPr>
          <a:xfrm>
            <a:off x="0" y="1"/>
            <a:ext cx="12192000" cy="1196974"/>
          </a:xfrm>
          <a:prstGeom prst="rect">
            <a:avLst/>
          </a:prstGeom>
          <a:solidFill>
            <a:srgbClr val="14223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028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7820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8623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245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1582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915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510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2EB6-8BFD-A016-9B1F-D943389441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E54D91-0DF3-D5AB-4D20-B2B31414ED67}"/>
              </a:ext>
            </a:extLst>
          </p:cNvPr>
          <p:cNvSpPr>
            <a:spLocks noGrp="1"/>
          </p:cNvSpPr>
          <p:nvPr>
            <p:ph type="dt" sz="half" idx="10"/>
          </p:nvPr>
        </p:nvSpPr>
        <p:spPr/>
        <p:txBody>
          <a:bodyPr/>
          <a:lstStyle/>
          <a:p>
            <a:fld id="{88682225-E3C5-4C9D-8690-2121BC1BDB6A}" type="datetimeFigureOut">
              <a:rPr lang="en-US" smtClean="0"/>
              <a:t>11/26/2024</a:t>
            </a:fld>
            <a:endParaRPr lang="en-US"/>
          </a:p>
        </p:txBody>
      </p:sp>
      <p:sp>
        <p:nvSpPr>
          <p:cNvPr id="4" name="Footer Placeholder 3">
            <a:extLst>
              <a:ext uri="{FF2B5EF4-FFF2-40B4-BE49-F238E27FC236}">
                <a16:creationId xmlns:a16="http://schemas.microsoft.com/office/drawing/2014/main" id="{09581B69-44D1-C90F-F1A7-3FFCA3790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74C85D-7E84-E788-4143-897E19FE1D9E}"/>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409972986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0652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95435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812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1882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80525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5194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2618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3401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5182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6762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CCD71-0553-3FE9-3745-210A3923BD02}"/>
              </a:ext>
            </a:extLst>
          </p:cNvPr>
          <p:cNvSpPr>
            <a:spLocks noGrp="1"/>
          </p:cNvSpPr>
          <p:nvPr>
            <p:ph type="dt" sz="half" idx="10"/>
          </p:nvPr>
        </p:nvSpPr>
        <p:spPr/>
        <p:txBody>
          <a:bodyPr/>
          <a:lstStyle/>
          <a:p>
            <a:fld id="{88682225-E3C5-4C9D-8690-2121BC1BDB6A}" type="datetimeFigureOut">
              <a:rPr lang="en-US" smtClean="0"/>
              <a:t>11/26/2024</a:t>
            </a:fld>
            <a:endParaRPr lang="en-US"/>
          </a:p>
        </p:txBody>
      </p:sp>
      <p:sp>
        <p:nvSpPr>
          <p:cNvPr id="3" name="Footer Placeholder 2">
            <a:extLst>
              <a:ext uri="{FF2B5EF4-FFF2-40B4-BE49-F238E27FC236}">
                <a16:creationId xmlns:a16="http://schemas.microsoft.com/office/drawing/2014/main" id="{3D2820BC-945D-138C-4A12-FCA44185EC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583F69-1F8C-E0C1-C1DB-51702EF2726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67190354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8518828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31698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88092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9471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11006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8DC8E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70921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37679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285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6633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8DC8E8"/>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084F82DE-4BC1-CD7E-11BA-5CD56F84C04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53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53DE-A130-D70E-E374-C3DE372C0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DE5C89-BBEE-C022-B2D8-F078426028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A69A6-1081-9184-4C66-4D08184F5E77}"/>
              </a:ext>
            </a:extLst>
          </p:cNvPr>
          <p:cNvSpPr>
            <a:spLocks noGrp="1"/>
          </p:cNvSpPr>
          <p:nvPr>
            <p:ph type="dt" sz="half" idx="10"/>
          </p:nvPr>
        </p:nvSpPr>
        <p:spPr/>
        <p:txBody>
          <a:bodyPr/>
          <a:lstStyle/>
          <a:p>
            <a:fld id="{9DEE225E-C1FA-4504-B911-D6021D66CEB4}" type="datetimeFigureOut">
              <a:rPr lang="en-US" smtClean="0"/>
              <a:t>11/26/2024</a:t>
            </a:fld>
            <a:endParaRPr lang="en-US"/>
          </a:p>
        </p:txBody>
      </p:sp>
      <p:sp>
        <p:nvSpPr>
          <p:cNvPr id="5" name="Footer Placeholder 4">
            <a:extLst>
              <a:ext uri="{FF2B5EF4-FFF2-40B4-BE49-F238E27FC236}">
                <a16:creationId xmlns:a16="http://schemas.microsoft.com/office/drawing/2014/main" id="{2271E1EC-6060-8E51-2DBE-2BB6EF2E6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25BCD-D55A-1054-913D-3E2221453D17}"/>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752445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EF6E-A097-2AA3-F597-109A647C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546182-460E-E5CC-B96E-CC550968FD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334179-B1DD-3297-BC9D-CFDEDB313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7F63C-3101-1C10-BB65-62F011A27078}"/>
              </a:ext>
            </a:extLst>
          </p:cNvPr>
          <p:cNvSpPr>
            <a:spLocks noGrp="1"/>
          </p:cNvSpPr>
          <p:nvPr>
            <p:ph type="dt" sz="half" idx="10"/>
          </p:nvPr>
        </p:nvSpPr>
        <p:spPr/>
        <p:txBody>
          <a:bodyPr/>
          <a:lstStyle/>
          <a:p>
            <a:fld id="{88682225-E3C5-4C9D-8690-2121BC1BDB6A}" type="datetimeFigureOut">
              <a:rPr lang="en-US" smtClean="0"/>
              <a:t>11/26/2024</a:t>
            </a:fld>
            <a:endParaRPr lang="en-US"/>
          </a:p>
        </p:txBody>
      </p:sp>
      <p:sp>
        <p:nvSpPr>
          <p:cNvPr id="6" name="Footer Placeholder 5">
            <a:extLst>
              <a:ext uri="{FF2B5EF4-FFF2-40B4-BE49-F238E27FC236}">
                <a16:creationId xmlns:a16="http://schemas.microsoft.com/office/drawing/2014/main" id="{6D3503C7-3D33-9C63-392E-A4D964504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17BEA-C8E9-459D-BAB4-223E4A5D5B12}"/>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60254760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7486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Title Only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53899419-CDFF-5F45-6EAA-A21529E1DCDF}"/>
              </a:ext>
            </a:extLst>
          </p:cNvPr>
          <p:cNvSpPr>
            <a:spLocks noGrp="1"/>
          </p:cNvSpPr>
          <p:nvPr>
            <p:ph type="body" sz="quarter" idx="13" hasCustomPrompt="1"/>
          </p:nvPr>
        </p:nvSpPr>
        <p:spPr>
          <a:xfrm>
            <a:off x="563498" y="2340986"/>
            <a:ext cx="11045889"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7" name="Text Placeholder 4">
            <a:extLst>
              <a:ext uri="{FF2B5EF4-FFF2-40B4-BE49-F238E27FC236}">
                <a16:creationId xmlns:a16="http://schemas.microsoft.com/office/drawing/2014/main" id="{FA3DA89D-D932-0A40-95F3-571CF623C52F}"/>
              </a:ext>
            </a:extLst>
          </p:cNvPr>
          <p:cNvSpPr>
            <a:spLocks noGrp="1"/>
          </p:cNvSpPr>
          <p:nvPr>
            <p:ph type="body" sz="quarter" idx="16" hasCustomPrompt="1"/>
          </p:nvPr>
        </p:nvSpPr>
        <p:spPr>
          <a:xfrm>
            <a:off x="563498" y="2950406"/>
            <a:ext cx="11045890" cy="2154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2">
            <a:extLst>
              <a:ext uri="{FF2B5EF4-FFF2-40B4-BE49-F238E27FC236}">
                <a16:creationId xmlns:a16="http://schemas.microsoft.com/office/drawing/2014/main" id="{1FDE496F-DDA2-C8A2-4754-C0644024BDFE}"/>
              </a:ext>
            </a:extLst>
          </p:cNvPr>
          <p:cNvSpPr>
            <a:spLocks noGrp="1"/>
          </p:cNvSpPr>
          <p:nvPr>
            <p:ph type="body" sz="quarter" idx="11" hasCustomPrompt="1"/>
          </p:nvPr>
        </p:nvSpPr>
        <p:spPr>
          <a:xfrm>
            <a:off x="563499" y="3851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 style</a:t>
            </a:r>
            <a:endParaRPr lang="en-IN" sz="6600" b="1">
              <a:latin typeface="Segoe UI" panose="020B0502040204020203" pitchFamily="34" charset="0"/>
            </a:endParaRPr>
          </a:p>
        </p:txBody>
      </p:sp>
    </p:spTree>
    <p:extLst>
      <p:ext uri="{BB962C8B-B14F-4D97-AF65-F5344CB8AC3E}">
        <p14:creationId xmlns:p14="http://schemas.microsoft.com/office/powerpoint/2010/main" val="324276098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Blank with bar">
    <p:bg>
      <p:bgPr>
        <a:solidFill>
          <a:schemeClr val="bg1"/>
        </a:solidFill>
        <a:effectLst/>
      </p:bgPr>
    </p:bg>
    <p:spTree>
      <p:nvGrpSpPr>
        <p:cNvPr id="1" name=""/>
        <p:cNvGrpSpPr/>
        <p:nvPr/>
      </p:nvGrpSpPr>
      <p:grpSpPr>
        <a:xfrm>
          <a:off x="0" y="0"/>
          <a:ext cx="0" cy="0"/>
          <a:chOff x="0" y="0"/>
          <a:chExt cx="0" cy="0"/>
        </a:xfrm>
      </p:grpSpPr>
      <p:sp>
        <p:nvSpPr>
          <p:cNvPr id="4" name="Freeform: Shape 3" descr="Yellow-blue MIS Identity bar">
            <a:extLst>
              <a:ext uri="{FF2B5EF4-FFF2-40B4-BE49-F238E27FC236}">
                <a16:creationId xmlns:a16="http://schemas.microsoft.com/office/drawing/2014/main" id="{F1082C1C-8CD7-4A7D-8376-02CE7662D477}"/>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797201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cSld name="Title+Content+Tagline">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047875"/>
            <a:ext cx="11018838" cy="4107948"/>
          </a:xfrm>
        </p:spPr>
        <p:txBody>
          <a:bodyPr/>
          <a:lstStyle>
            <a:lvl1pPr>
              <a:defRPr>
                <a:solidFill>
                  <a:schemeClr val="tx2"/>
                </a:solidFill>
              </a:defRPr>
            </a:lvl1pPr>
            <a:lvl2pPr marL="173038" indent="-173038">
              <a:defRPr sz="2400">
                <a:solidFill>
                  <a:schemeClr val="tx2"/>
                </a:solidFill>
              </a:defRPr>
            </a:lvl2pPr>
            <a:lvl3pPr marL="339725" indent="-166688">
              <a:defRPr sz="2000">
                <a:solidFill>
                  <a:schemeClr val="tx2"/>
                </a:solidFill>
              </a:defRPr>
            </a:lvl3pPr>
            <a:lvl4pPr marL="514350" indent="-174625">
              <a:defRPr sz="1600">
                <a:solidFill>
                  <a:schemeClr val="tx2"/>
                </a:solidFill>
              </a:defRPr>
            </a:lvl4pPr>
            <a:lvl5pPr marL="687388" indent="-173038">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E6742881-7D15-4A87-9A7B-01480DD0C5DA}"/>
              </a:ext>
            </a:extLst>
          </p:cNvPr>
          <p:cNvSpPr>
            <a:spLocks noGrp="1"/>
          </p:cNvSpPr>
          <p:nvPr>
            <p:ph type="body" sz="quarter" idx="12"/>
          </p:nvPr>
        </p:nvSpPr>
        <p:spPr>
          <a:xfrm>
            <a:off x="581309" y="702178"/>
            <a:ext cx="11018837" cy="970959"/>
          </a:xfrm>
        </p:spPr>
        <p:txBody>
          <a:bodyPr/>
          <a:lstStyle>
            <a:lvl1pPr>
              <a:spcBef>
                <a:spcPts val="0"/>
              </a:spcBef>
              <a:spcAft>
                <a:spcPts val="0"/>
              </a:spcAft>
              <a:defRPr lang="en-US" sz="3600" b="0" kern="1200" cap="none" spc="-50" baseline="0" smtClean="0">
                <a:ln w="3175">
                  <a:noFill/>
                </a:ln>
                <a:solidFill>
                  <a:schemeClr val="tx2"/>
                </a:solidFill>
                <a:effectLst/>
                <a:latin typeface="+mj-lt"/>
                <a:ea typeface="+mn-ea"/>
                <a:cs typeface="Segoe UI" pitchFamily="34" charset="0"/>
              </a:defRPr>
            </a:lvl1pPr>
            <a:lvl2pPr marL="0" indent="0">
              <a:spcBef>
                <a:spcPts val="0"/>
              </a:spcBef>
              <a:buNone/>
              <a:defRPr lang="en-US" sz="2000" kern="1200" spc="0" baseline="0" dirty="0" smtClean="0">
                <a:solidFill>
                  <a:schemeClr val="tx2"/>
                </a:solidFill>
                <a:latin typeface="+mn-lt"/>
                <a:ea typeface="+mn-ea"/>
                <a:cs typeface="+mn-cs"/>
              </a:defRPr>
            </a:lvl2pPr>
            <a:lvl3pPr marL="227012" indent="0">
              <a:buNone/>
              <a:defRPr/>
            </a:lvl3pPr>
          </a:lstStyle>
          <a:p>
            <a:pPr lvl="0"/>
            <a:r>
              <a:rPr lang="en-US"/>
              <a:t>Click to edit Master text styles</a:t>
            </a:r>
          </a:p>
          <a:p>
            <a:pPr lvl="1"/>
            <a:r>
              <a:rPr lang="en-US"/>
              <a:t>Second level</a:t>
            </a:r>
          </a:p>
        </p:txBody>
      </p:sp>
      <p:grpSp>
        <p:nvGrpSpPr>
          <p:cNvPr id="9" name="Group 8">
            <a:extLst>
              <a:ext uri="{FF2B5EF4-FFF2-40B4-BE49-F238E27FC236}">
                <a16:creationId xmlns:a16="http://schemas.microsoft.com/office/drawing/2014/main" id="{4A1352EF-531C-633E-CF5B-FA98DD479060}"/>
              </a:ext>
            </a:extLst>
          </p:cNvPr>
          <p:cNvGrpSpPr/>
          <p:nvPr userDrawn="1"/>
        </p:nvGrpSpPr>
        <p:grpSpPr>
          <a:xfrm>
            <a:off x="-2393" y="1"/>
            <a:ext cx="12194393" cy="324013"/>
            <a:chOff x="-2393" y="1"/>
            <a:chExt cx="12194393" cy="324013"/>
          </a:xfrm>
        </p:grpSpPr>
        <p:pic>
          <p:nvPicPr>
            <p:cNvPr id="10" name="Picture 9">
              <a:extLst>
                <a:ext uri="{FF2B5EF4-FFF2-40B4-BE49-F238E27FC236}">
                  <a16:creationId xmlns:a16="http://schemas.microsoft.com/office/drawing/2014/main" id="{189C017F-EDD2-730B-005B-9F198B6DC897}"/>
                </a:ext>
              </a:extLst>
            </p:cNvPr>
            <p:cNvPicPr>
              <a:picLocks noChangeAspect="1"/>
            </p:cNvPicPr>
            <p:nvPr userDrawn="1"/>
          </p:nvPicPr>
          <p:blipFill rotWithShape="1">
            <a:blip r:embed="rId2"/>
            <a:srcRect b="95629"/>
            <a:stretch/>
          </p:blipFill>
          <p:spPr>
            <a:xfrm>
              <a:off x="-2393" y="57516"/>
              <a:ext cx="12194393" cy="266498"/>
            </a:xfrm>
            <a:prstGeom prst="rect">
              <a:avLst/>
            </a:prstGeom>
          </p:spPr>
        </p:pic>
        <p:sp>
          <p:nvSpPr>
            <p:cNvPr id="11" name="Rectangle 10">
              <a:extLst>
                <a:ext uri="{FF2B5EF4-FFF2-40B4-BE49-F238E27FC236}">
                  <a16:creationId xmlns:a16="http://schemas.microsoft.com/office/drawing/2014/main" id="{5CBA00B0-F44B-28D7-4B78-98F41399267D}"/>
                </a:ext>
              </a:extLst>
            </p:cNvPr>
            <p:cNvSpPr/>
            <p:nvPr userDrawn="1"/>
          </p:nvSpPr>
          <p:spPr bwMode="auto">
            <a:xfrm>
              <a:off x="0" y="1"/>
              <a:ext cx="12192000" cy="64496"/>
            </a:xfrm>
            <a:prstGeom prst="rect">
              <a:avLst/>
            </a:prstGeom>
            <a:solidFill>
              <a:srgbClr val="F3C1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3" name="Picture 2" descr="A picture containing text&#10;&#10;Description automatically generated">
            <a:extLst>
              <a:ext uri="{FF2B5EF4-FFF2-40B4-BE49-F238E27FC236}">
                <a16:creationId xmlns:a16="http://schemas.microsoft.com/office/drawing/2014/main" id="{E04336D7-DD4D-E04C-F256-B4DD9DC610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5492" y="6335548"/>
            <a:ext cx="1747108" cy="357073"/>
          </a:xfrm>
          <a:prstGeom prst="rect">
            <a:avLst/>
          </a:prstGeom>
        </p:spPr>
      </p:pic>
    </p:spTree>
    <p:extLst>
      <p:ext uri="{BB962C8B-B14F-4D97-AF65-F5344CB8AC3E}">
        <p14:creationId xmlns:p14="http://schemas.microsoft.com/office/powerpoint/2010/main" val="3988439912"/>
      </p:ext>
    </p:extLst>
  </p:cSld>
  <p:clrMapOvr>
    <a:masterClrMapping/>
  </p:clrMapOvr>
  <p:transition>
    <p:fade/>
  </p:transition>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Logo">
    <p:bg>
      <p:bgRef idx="1001">
        <a:schemeClr val="bg1"/>
      </p:bgRef>
    </p:bg>
    <p:spTree>
      <p:nvGrpSpPr>
        <p:cNvPr id="1" name=""/>
        <p:cNvGrpSpPr/>
        <p:nvPr/>
      </p:nvGrpSpPr>
      <p:grpSpPr>
        <a:xfrm>
          <a:off x="0" y="0"/>
          <a:ext cx="0" cy="0"/>
          <a:chOff x="0" y="0"/>
          <a:chExt cx="0" cy="0"/>
        </a:xfrm>
      </p:grpSpPr>
      <p:pic>
        <p:nvPicPr>
          <p:cNvPr id="8" name="Picture 7" descr="A person flying a parachute over a large wave&#10;&#10;Description automatically generated">
            <a:extLst>
              <a:ext uri="{FF2B5EF4-FFF2-40B4-BE49-F238E27FC236}">
                <a16:creationId xmlns:a16="http://schemas.microsoft.com/office/drawing/2014/main" id="{3C6A0333-3F31-0CB3-1D3D-EAD5DBFD4B3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 r="17723" b="1"/>
          <a:stretch/>
        </p:blipFill>
        <p:spPr>
          <a:xfrm>
            <a:off x="0" y="1"/>
            <a:ext cx="12192000" cy="6857998"/>
          </a:xfrm>
          <a:prstGeom prst="rect">
            <a:avLst/>
          </a:prstGeom>
        </p:spPr>
      </p:pic>
      <p:sp>
        <p:nvSpPr>
          <p:cNvPr id="11" name="Rectangle 10">
            <a:extLst>
              <a:ext uri="{FF2B5EF4-FFF2-40B4-BE49-F238E27FC236}">
                <a16:creationId xmlns:a16="http://schemas.microsoft.com/office/drawing/2014/main" id="{C6A6BA93-5655-2490-3F45-ABF7C27BCA7A}"/>
              </a:ext>
            </a:extLst>
          </p:cNvPr>
          <p:cNvSpPr/>
          <p:nvPr userDrawn="1"/>
        </p:nvSpPr>
        <p:spPr bwMode="auto">
          <a:xfrm>
            <a:off x="-1" y="0"/>
            <a:ext cx="12191999" cy="6858000"/>
          </a:xfrm>
          <a:prstGeom prst="rect">
            <a:avLst/>
          </a:prstGeom>
          <a:gradFill flip="none" rotWithShape="1">
            <a:gsLst>
              <a:gs pos="0">
                <a:srgbClr val="091F2C"/>
              </a:gs>
              <a:gs pos="49000">
                <a:srgbClr val="091F2C">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 name="Picture 9" descr="A white and blue logo&#10;&#10;Description automatically generated">
            <a:extLst>
              <a:ext uri="{FF2B5EF4-FFF2-40B4-BE49-F238E27FC236}">
                <a16:creationId xmlns:a16="http://schemas.microsoft.com/office/drawing/2014/main" id="{F620DBDF-DC5F-FACE-63D4-92787CCE16DD}"/>
              </a:ext>
            </a:extLst>
          </p:cNvPr>
          <p:cNvPicPr>
            <a:picLocks noChangeAspect="1"/>
          </p:cNvPicPr>
          <p:nvPr userDrawn="1"/>
        </p:nvPicPr>
        <p:blipFill>
          <a:blip r:embed="rId3"/>
          <a:stretch>
            <a:fillRect/>
          </a:stretch>
        </p:blipFill>
        <p:spPr>
          <a:xfrm>
            <a:off x="571500" y="4409754"/>
            <a:ext cx="5928372" cy="1859284"/>
          </a:xfrm>
          <a:prstGeom prst="rect">
            <a:avLst/>
          </a:prstGeom>
        </p:spPr>
      </p:pic>
    </p:spTree>
    <p:extLst>
      <p:ext uri="{BB962C8B-B14F-4D97-AF65-F5344CB8AC3E}">
        <p14:creationId xmlns:p14="http://schemas.microsoft.com/office/powerpoint/2010/main" val="226599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2" name="Picture 1" descr="A wave in the ocean&#10;&#10;Description automatically generated">
            <a:extLst>
              <a:ext uri="{FF2B5EF4-FFF2-40B4-BE49-F238E27FC236}">
                <a16:creationId xmlns:a16="http://schemas.microsoft.com/office/drawing/2014/main" id="{2DC1664B-827B-C615-8156-E53EFE68D5E8}"/>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4987" r="16814"/>
          <a:stretch/>
        </p:blipFill>
        <p:spPr>
          <a:xfrm>
            <a:off x="-1" y="0"/>
            <a:ext cx="12192001" cy="6868168"/>
          </a:xfrm>
          <a:prstGeom prst="rect">
            <a:avLst/>
          </a:prstGeom>
        </p:spPr>
      </p:pic>
      <p:sp>
        <p:nvSpPr>
          <p:cNvPr id="20" name="Rectangle 19">
            <a:extLst>
              <a:ext uri="{FF2B5EF4-FFF2-40B4-BE49-F238E27FC236}">
                <a16:creationId xmlns:a16="http://schemas.microsoft.com/office/drawing/2014/main" id="{B266E641-7310-BE8E-2098-CC22FC0409E5}"/>
              </a:ext>
            </a:extLst>
          </p:cNvPr>
          <p:cNvSpPr/>
          <p:nvPr userDrawn="1"/>
        </p:nvSpPr>
        <p:spPr bwMode="auto">
          <a:xfrm>
            <a:off x="1" y="0"/>
            <a:ext cx="12191999" cy="6858000"/>
          </a:xfrm>
          <a:prstGeom prst="rect">
            <a:avLst/>
          </a:prstGeom>
          <a:gradFill flip="none" rotWithShape="1">
            <a:gsLst>
              <a:gs pos="0">
                <a:srgbClr val="091F2C">
                  <a:alpha val="25000"/>
                </a:srgbClr>
              </a:gs>
              <a:gs pos="53000">
                <a:srgbClr val="091F2C">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66DE36F0-B13B-4542-E7D6-3F79E3DE4C8D}"/>
              </a:ext>
            </a:extLst>
          </p:cNvPr>
          <p:cNvSpPr/>
          <p:nvPr userDrawn="1"/>
        </p:nvSpPr>
        <p:spPr bwMode="auto">
          <a:xfrm>
            <a:off x="0" y="0"/>
            <a:ext cx="10478348" cy="6858000"/>
          </a:xfrm>
          <a:prstGeom prst="rect">
            <a:avLst/>
          </a:prstGeom>
          <a:gradFill>
            <a:gsLst>
              <a:gs pos="50000">
                <a:srgbClr val="091F2C">
                  <a:alpha val="64983"/>
                </a:srgbClr>
              </a:gs>
              <a:gs pos="0">
                <a:srgbClr val="091F2C"/>
              </a:gs>
              <a:gs pos="100000">
                <a:srgbClr val="091F2C">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A parachute with a black background&#10;&#10;Description automatically generated">
            <a:extLst>
              <a:ext uri="{FF2B5EF4-FFF2-40B4-BE49-F238E27FC236}">
                <a16:creationId xmlns:a16="http://schemas.microsoft.com/office/drawing/2014/main" id="{CC055EE1-8213-72AA-DA45-0D2EBA335EEA}"/>
              </a:ext>
            </a:extLst>
          </p:cNvPr>
          <p:cNvPicPr>
            <a:picLocks noChangeAspect="1"/>
          </p:cNvPicPr>
          <p:nvPr userDrawn="1"/>
        </p:nvPicPr>
        <p:blipFill>
          <a:blip r:embed="rId3"/>
          <a:stretch>
            <a:fillRect/>
          </a:stretch>
        </p:blipFill>
        <p:spPr>
          <a:xfrm rot="20788666">
            <a:off x="10447861" y="1230345"/>
            <a:ext cx="1340327" cy="1864802"/>
          </a:xfrm>
          <a:prstGeom prst="rect">
            <a:avLst/>
          </a:prstGeom>
        </p:spPr>
      </p:pic>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21" name="Picture 20" descr="A white and blue logo&#10;&#10;Description automatically generated">
            <a:extLst>
              <a:ext uri="{FF2B5EF4-FFF2-40B4-BE49-F238E27FC236}">
                <a16:creationId xmlns:a16="http://schemas.microsoft.com/office/drawing/2014/main" id="{52205E4F-8268-8C59-6E15-D2B379AFC0C1}"/>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5721" y="5359653"/>
            <a:ext cx="3204779" cy="1005098"/>
          </a:xfrm>
          <a:prstGeom prst="rect">
            <a:avLst/>
          </a:prstGeom>
        </p:spPr>
      </p:pic>
    </p:spTree>
    <p:extLst>
      <p:ext uri="{BB962C8B-B14F-4D97-AF65-F5344CB8AC3E}">
        <p14:creationId xmlns:p14="http://schemas.microsoft.com/office/powerpoint/2010/main" val="1830828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1"/>
      </p:bgRef>
    </p:bg>
    <p:spTree>
      <p:nvGrpSpPr>
        <p:cNvPr id="1" name=""/>
        <p:cNvGrpSpPr/>
        <p:nvPr/>
      </p:nvGrpSpPr>
      <p:grpSpPr>
        <a:xfrm>
          <a:off x="0" y="0"/>
          <a:ext cx="0" cy="0"/>
          <a:chOff x="0" y="0"/>
          <a:chExt cx="0" cy="0"/>
        </a:xfrm>
      </p:grpSpPr>
      <p:pic>
        <p:nvPicPr>
          <p:cNvPr id="4" name="Picture 3" descr="A person climbing a rock&#10;&#10;Description automatically generated">
            <a:extLst>
              <a:ext uri="{FF2B5EF4-FFF2-40B4-BE49-F238E27FC236}">
                <a16:creationId xmlns:a16="http://schemas.microsoft.com/office/drawing/2014/main" id="{860BD3FD-A22F-32B7-3FD5-02AE685C2CFC}"/>
              </a:ext>
            </a:extLst>
          </p:cNvPr>
          <p:cNvPicPr>
            <a:picLocks noChangeAspect="1"/>
          </p:cNvPicPr>
          <p:nvPr userDrawn="1"/>
        </p:nvPicPr>
        <p:blipFill rotWithShape="1">
          <a:blip r:embed="rId2"/>
          <a:srcRect l="-2" t="9939" r="3"/>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A2C1D95-15C5-BF19-11D0-28485F87E699}"/>
              </a:ext>
            </a:extLst>
          </p:cNvPr>
          <p:cNvSpPr/>
          <p:nvPr userDrawn="1"/>
        </p:nvSpPr>
        <p:spPr bwMode="auto">
          <a:xfrm>
            <a:off x="0" y="0"/>
            <a:ext cx="11620500" cy="6858000"/>
          </a:xfrm>
          <a:prstGeom prst="rect">
            <a:avLst/>
          </a:prstGeom>
          <a:gradFill>
            <a:gsLst>
              <a:gs pos="0">
                <a:schemeClr val="bg1">
                  <a:alpha val="8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3294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020E"/>
        </a:solidFill>
        <a:effectLst/>
      </p:bgPr>
    </p:bg>
    <p:spTree>
      <p:nvGrpSpPr>
        <p:cNvPr id="1" name=""/>
        <p:cNvGrpSpPr/>
        <p:nvPr/>
      </p:nvGrpSpPr>
      <p:grpSpPr>
        <a:xfrm>
          <a:off x="0" y="0"/>
          <a:ext cx="0" cy="0"/>
          <a:chOff x="0" y="0"/>
          <a:chExt cx="0" cy="0"/>
        </a:xfrm>
      </p:grpSpPr>
      <p:pic>
        <p:nvPicPr>
          <p:cNvPr id="6" name="Picture 5" descr="A person on a snowboard jumping&#10;&#10;Description automatically generated">
            <a:extLst>
              <a:ext uri="{FF2B5EF4-FFF2-40B4-BE49-F238E27FC236}">
                <a16:creationId xmlns:a16="http://schemas.microsoft.com/office/drawing/2014/main" id="{9B67CB32-A1D7-7531-DE88-8EF27CB635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652118" y="0"/>
            <a:ext cx="8539882" cy="6858000"/>
          </a:xfrm>
          <a:prstGeom prst="rect">
            <a:avLst/>
          </a:prstGeom>
        </p:spPr>
      </p:pic>
      <p:sp>
        <p:nvSpPr>
          <p:cNvPr id="8" name="Rectangle 7">
            <a:extLst>
              <a:ext uri="{FF2B5EF4-FFF2-40B4-BE49-F238E27FC236}">
                <a16:creationId xmlns:a16="http://schemas.microsoft.com/office/drawing/2014/main" id="{BBB1A7C9-4430-8D63-B3E2-5382A4C66856}"/>
              </a:ext>
            </a:extLst>
          </p:cNvPr>
          <p:cNvSpPr/>
          <p:nvPr userDrawn="1"/>
        </p:nvSpPr>
        <p:spPr bwMode="auto">
          <a:xfrm>
            <a:off x="3652118" y="0"/>
            <a:ext cx="1624075" cy="6858000"/>
          </a:xfrm>
          <a:prstGeom prst="rect">
            <a:avLst/>
          </a:prstGeom>
          <a:gradFill flip="none" rotWithShape="1">
            <a:gsLst>
              <a:gs pos="0">
                <a:srgbClr val="00020E"/>
              </a:gs>
              <a:gs pos="86000">
                <a:srgbClr val="00020E">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8" name="Picture 17" descr="A white and blue logo&#10;&#10;Description automatically generated">
            <a:extLst>
              <a:ext uri="{FF2B5EF4-FFF2-40B4-BE49-F238E27FC236}">
                <a16:creationId xmlns:a16="http://schemas.microsoft.com/office/drawing/2014/main" id="{665CF665-3254-E209-0317-62D8CBB9CEF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4200" y="5359653"/>
            <a:ext cx="3204779" cy="1005098"/>
          </a:xfrm>
          <a:prstGeom prst="rect">
            <a:avLst/>
          </a:prstGeom>
        </p:spPr>
      </p:pic>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062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20E"/>
        </a:solidFill>
        <a:effectLst/>
      </p:bgPr>
    </p:bg>
    <p:spTree>
      <p:nvGrpSpPr>
        <p:cNvPr id="1" name=""/>
        <p:cNvGrpSpPr/>
        <p:nvPr/>
      </p:nvGrpSpPr>
      <p:grpSpPr>
        <a:xfrm>
          <a:off x="0" y="0"/>
          <a:ext cx="0" cy="0"/>
          <a:chOff x="0" y="0"/>
          <a:chExt cx="0" cy="0"/>
        </a:xfrm>
      </p:grpSpPr>
      <p:pic>
        <p:nvPicPr>
          <p:cNvPr id="3" name="Picture 2" descr="A person climbing a rock&#10;&#10;Description automatically generated">
            <a:extLst>
              <a:ext uri="{FF2B5EF4-FFF2-40B4-BE49-F238E27FC236}">
                <a16:creationId xmlns:a16="http://schemas.microsoft.com/office/drawing/2014/main" id="{525A1C4C-EA97-FDEE-FE26-18605D791C1C}"/>
              </a:ext>
            </a:extLst>
          </p:cNvPr>
          <p:cNvPicPr>
            <a:picLocks noChangeAspect="1"/>
          </p:cNvPicPr>
          <p:nvPr userDrawn="1"/>
        </p:nvPicPr>
        <p:blipFill rotWithShape="1">
          <a:blip r:embed="rId2"/>
          <a:srcRect l="-2" t="9939" r="3"/>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A9E5298-12EA-3F93-BBAD-0EDFAEA4C2E8}"/>
              </a:ext>
            </a:extLst>
          </p:cNvPr>
          <p:cNvSpPr/>
          <p:nvPr userDrawn="1"/>
        </p:nvSpPr>
        <p:spPr bwMode="auto">
          <a:xfrm>
            <a:off x="0" y="0"/>
            <a:ext cx="11620500" cy="6858000"/>
          </a:xfrm>
          <a:prstGeom prst="rect">
            <a:avLst/>
          </a:prstGeom>
          <a:gradFill>
            <a:gsLst>
              <a:gs pos="0">
                <a:schemeClr val="bg1">
                  <a:alpha val="8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A white and blue logo&#10;&#10;Description automatically generated">
            <a:extLst>
              <a:ext uri="{FF2B5EF4-FFF2-40B4-BE49-F238E27FC236}">
                <a16:creationId xmlns:a16="http://schemas.microsoft.com/office/drawing/2014/main" id="{8FA30398-0FC0-294A-80EE-89137E8315D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415721" y="5359653"/>
            <a:ext cx="3204779" cy="1005098"/>
          </a:xfrm>
          <a:prstGeom prst="rect">
            <a:avLst/>
          </a:prstGeom>
        </p:spPr>
      </p:pic>
    </p:spTree>
    <p:extLst>
      <p:ext uri="{BB962C8B-B14F-4D97-AF65-F5344CB8AC3E}">
        <p14:creationId xmlns:p14="http://schemas.microsoft.com/office/powerpoint/2010/main" val="3158243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644D2A-98E6-741D-32B1-B3A9F1A41C0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415721" y="5355504"/>
            <a:ext cx="3208719" cy="1006333"/>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D066375C-DE83-22D7-32E6-A6940F9CF0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5761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875A-B532-7F19-6286-F649DB8DE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D49748-17A7-82D7-E47D-C4C398B83F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59345C-657D-2E11-5CA1-F656BAE3A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8DAED0-B4A2-70EE-3A68-D8E544A06ED2}"/>
              </a:ext>
            </a:extLst>
          </p:cNvPr>
          <p:cNvSpPr>
            <a:spLocks noGrp="1"/>
          </p:cNvSpPr>
          <p:nvPr>
            <p:ph type="dt" sz="half" idx="10"/>
          </p:nvPr>
        </p:nvSpPr>
        <p:spPr/>
        <p:txBody>
          <a:bodyPr/>
          <a:lstStyle/>
          <a:p>
            <a:fld id="{88682225-E3C5-4C9D-8690-2121BC1BDB6A}" type="datetimeFigureOut">
              <a:rPr lang="en-US" smtClean="0"/>
              <a:t>11/26/2024</a:t>
            </a:fld>
            <a:endParaRPr lang="en-US"/>
          </a:p>
        </p:txBody>
      </p:sp>
      <p:sp>
        <p:nvSpPr>
          <p:cNvPr id="6" name="Footer Placeholder 5">
            <a:extLst>
              <a:ext uri="{FF2B5EF4-FFF2-40B4-BE49-F238E27FC236}">
                <a16:creationId xmlns:a16="http://schemas.microsoft.com/office/drawing/2014/main" id="{BB1E3F01-D7C9-C8C8-6D93-A138F0FA5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BA80B-FDAE-96CB-5C2F-6FD8BC1AEADC}"/>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8812882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A blue and black logo&#10;&#10;Description automatically generated">
            <a:extLst>
              <a:ext uri="{FF2B5EF4-FFF2-40B4-BE49-F238E27FC236}">
                <a16:creationId xmlns:a16="http://schemas.microsoft.com/office/drawing/2014/main" id="{966D342F-FACD-8DC3-D12D-423461DEC18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2126331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321BD456-98EC-5155-EE50-6C72830E86C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7766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a:lvl1pPr>
          </a:lstStyle>
          <a:p>
            <a:pPr lvl="0"/>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E6C6A68F-701F-C515-39E0-DB414EBDD9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807320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a:lvl1pPr>
          </a:lstStyle>
          <a:p>
            <a:pPr lvl="0"/>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9DED4E15-93DE-8B6F-6C4B-BAA3AE0387C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73309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D2021C02-52CE-F52E-3A14-5051B229B8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4333526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blue and black logo&#10;&#10;Description automatically generated">
            <a:extLst>
              <a:ext uri="{FF2B5EF4-FFF2-40B4-BE49-F238E27FC236}">
                <a16:creationId xmlns:a16="http://schemas.microsoft.com/office/drawing/2014/main" id="{87241772-1BC3-D489-A861-37677E2FC0C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4293478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2FE0099E-EE36-0FDC-5DA7-6905BD986F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4144001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solidFill>
                  <a:schemeClr val="accent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solidFill>
                  <a:schemeClr val="accent1"/>
                </a:soli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solidFill>
                  <a:schemeClr val="accent1"/>
                </a:soli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solidFill>
                  <a:schemeClr val="accent1"/>
                </a:soli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AFC4CB7F-1B3A-A65D-9BC1-CCCB6123275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644918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0B495C1D-B898-4B4E-E4D9-F5D515E4511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7717030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5" name="Picture 4" descr="A white background with wavy lines&#10;&#10;Description automatically generated">
            <a:extLst>
              <a:ext uri="{FF2B5EF4-FFF2-40B4-BE49-F238E27FC236}">
                <a16:creationId xmlns:a16="http://schemas.microsoft.com/office/drawing/2014/main" id="{71A1A67B-3DB3-7C5C-5A62-F7121EB66EC9}"/>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4018" t="21250" r="8859" b="5437"/>
          <a:stretch/>
        </p:blipFill>
        <p:spPr>
          <a:xfrm flipH="1" flipV="1">
            <a:off x="0" y="0"/>
            <a:ext cx="12224927"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500A92E2-F214-597B-C975-5297DA2E704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80812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BE2F-EC19-7EF5-00A8-EEB415873E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DC70B-5297-7D0A-4027-E0558C4CCC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CB4C2-F5C9-A744-3868-EFE8F4FD666F}"/>
              </a:ext>
            </a:extLst>
          </p:cNvPr>
          <p:cNvSpPr>
            <a:spLocks noGrp="1"/>
          </p:cNvSpPr>
          <p:nvPr>
            <p:ph type="dt" sz="half" idx="10"/>
          </p:nvPr>
        </p:nvSpPr>
        <p:spPr/>
        <p:txBody>
          <a:bodyPr/>
          <a:lstStyle/>
          <a:p>
            <a:fld id="{88682225-E3C5-4C9D-8690-2121BC1BDB6A}" type="datetimeFigureOut">
              <a:rPr lang="en-US" smtClean="0"/>
              <a:t>11/26/2024</a:t>
            </a:fld>
            <a:endParaRPr lang="en-US"/>
          </a:p>
        </p:txBody>
      </p:sp>
      <p:sp>
        <p:nvSpPr>
          <p:cNvPr id="5" name="Footer Placeholder 4">
            <a:extLst>
              <a:ext uri="{FF2B5EF4-FFF2-40B4-BE49-F238E27FC236}">
                <a16:creationId xmlns:a16="http://schemas.microsoft.com/office/drawing/2014/main" id="{A03F290F-00D7-4FF6-BF6C-B2E7AD206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827C5-847E-3D10-13AD-E0FA7DF2B11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54710278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D74200AB-46B3-C777-EA79-E5B7FF7089D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785177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427A1A8D-AE7C-8AC4-41C9-77179C5A9EE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839945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19456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BB962914-1A0F-3D79-AF53-FDA6926021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8539595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492093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4CB2ED6C-56A0-4B8D-FE0A-144556C6502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904839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988332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2718320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8000">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9717298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870257"/>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9E2E79D3-62B1-E90F-3614-F275E62BDF8E}"/>
              </a:ext>
            </a:extLst>
          </p:cNvPr>
          <p:cNvSpPr>
            <a:spLocks noGrp="1"/>
          </p:cNvSpPr>
          <p:nvPr>
            <p:ph type="pic" sz="quarter" idx="12" hasCustomPrompt="1"/>
          </p:nvPr>
        </p:nvSpPr>
        <p:spPr bwMode="ltGray">
          <a:xfrm>
            <a:off x="-2381" y="0"/>
            <a:ext cx="12192000" cy="5419725"/>
          </a:xfrm>
          <a:gradFill flip="none" rotWithShape="1">
            <a:gsLst>
              <a:gs pos="48000">
                <a:schemeClr val="accent1"/>
              </a:gs>
              <a:gs pos="100000">
                <a:srgbClr val="8DC8E8"/>
              </a:gs>
              <a:gs pos="60000">
                <a:schemeClr val="accent1"/>
              </a:gs>
            </a:gsLst>
            <a:lin ang="18900000" scaled="1"/>
            <a:tileRect/>
          </a:gradFill>
        </p:spPr>
        <p:txBody>
          <a:bodyPr vert="horz" wrap="square" lIns="0" tIns="1280160" rIns="0" bIns="0" rtlCol="0" anchor="t" anchorCtr="0">
            <a:noAutofit/>
          </a:bodyPr>
          <a:lstStyle>
            <a:lvl1pPr>
              <a:defRPr lang="en-US" sz="1400" b="1" dirty="0">
                <a:solidFill>
                  <a:schemeClr val="bg1"/>
                </a:solidFill>
              </a:defRPr>
            </a:lvl1pPr>
          </a:lstStyle>
          <a:p>
            <a:pPr lvl="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2931769F-1326-1ACC-7A62-FAFDEC98C0A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946220"/>
            <a:ext cx="1311493" cy="340516"/>
          </a:xfrm>
          <a:prstGeom prst="rect">
            <a:avLst/>
          </a:prstGeom>
        </p:spPr>
      </p:pic>
    </p:spTree>
    <p:extLst>
      <p:ext uri="{BB962C8B-B14F-4D97-AF65-F5344CB8AC3E}">
        <p14:creationId xmlns:p14="http://schemas.microsoft.com/office/powerpoint/2010/main" val="26211558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1438274"/>
            <a:ext cx="12192000" cy="5419725"/>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1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3" name="Picture 2" descr="A blue and black logo&#10;&#10;Description automatically generated">
            <a:extLst>
              <a:ext uri="{FF2B5EF4-FFF2-40B4-BE49-F238E27FC236}">
                <a16:creationId xmlns:a16="http://schemas.microsoft.com/office/drawing/2014/main" id="{6A026403-4EBE-C5BC-D739-D2DC5EA8FB0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40489899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102225"/>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8275"/>
            <a:ext cx="5367528"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102225"/>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1438275"/>
            <a:ext cx="5367528"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DC69F239-31DE-2624-BF1B-B5D1F035D3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089426029"/>
      </p:ext>
    </p:extLst>
  </p:cSld>
  <p:clrMapOvr>
    <a:masterClrMapping/>
  </p:clrMapOvr>
  <p:transition>
    <p:fade/>
  </p:transition>
  <p:extLst>
    <p:ext uri="{DCECCB84-F9BA-43D5-87BE-67443E8EF086}">
      <p15:sldGuideLst xmlns:p15="http://schemas.microsoft.com/office/powerpoint/2012/main">
        <p15:guide id="5" orient="horz" pos="312">
          <p15:clr>
            <a:srgbClr val="5ACBF0"/>
          </p15:clr>
        </p15:guide>
        <p15:guide id="6" pos="3749">
          <p15:clr>
            <a:srgbClr val="5ACBF0"/>
          </p15:clr>
        </p15:guide>
        <p15:guide id="7" pos="3931">
          <p15:clr>
            <a:srgbClr val="5ACBF0"/>
          </p15:clr>
        </p15:guide>
        <p15:guide id="9" orient="horz" pos="9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05BC86-F444-B739-D50A-EE8051D837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CBFC86-8B42-084B-39BC-1E70E6EC5F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70138-DFAA-51AE-CBFE-CBA32F28A6DB}"/>
              </a:ext>
            </a:extLst>
          </p:cNvPr>
          <p:cNvSpPr>
            <a:spLocks noGrp="1"/>
          </p:cNvSpPr>
          <p:nvPr>
            <p:ph type="dt" sz="half" idx="10"/>
          </p:nvPr>
        </p:nvSpPr>
        <p:spPr/>
        <p:txBody>
          <a:bodyPr/>
          <a:lstStyle/>
          <a:p>
            <a:fld id="{88682225-E3C5-4C9D-8690-2121BC1BDB6A}" type="datetimeFigureOut">
              <a:rPr lang="en-US" smtClean="0"/>
              <a:t>11/26/2024</a:t>
            </a:fld>
            <a:endParaRPr lang="en-US"/>
          </a:p>
        </p:txBody>
      </p:sp>
      <p:sp>
        <p:nvSpPr>
          <p:cNvPr id="5" name="Footer Placeholder 4">
            <a:extLst>
              <a:ext uri="{FF2B5EF4-FFF2-40B4-BE49-F238E27FC236}">
                <a16:creationId xmlns:a16="http://schemas.microsoft.com/office/drawing/2014/main" id="{C1E695B6-125B-6FBB-0A8C-DDE76B90F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7DBE6-0A90-356F-0CC0-5BAF0053178D}"/>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81855763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4572EBB8-0DB4-1094-218E-22E9AB058D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962992121"/>
      </p:ext>
    </p:extLst>
  </p:cSld>
  <p:clrMapOvr>
    <a:masterClrMapping/>
  </p:clrMapOvr>
  <p:transition>
    <p:fade/>
  </p:transition>
  <p:extLst>
    <p:ext uri="{DCECCB84-F9BA-43D5-87BE-67443E8EF086}">
      <p15:sldGuideLst xmlns:p15="http://schemas.microsoft.com/office/powerpoint/2012/main">
        <p15:guide id="4" orient="horz" pos="904">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D80B3C1C-6CFE-131B-792C-647DF9CE67F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142539420"/>
      </p:ext>
    </p:extLst>
  </p:cSld>
  <p:clrMapOvr>
    <a:masterClrMapping/>
  </p:clrMapOvr>
  <p:transition>
    <p:fade/>
  </p:transition>
  <p:extLst>
    <p:ext uri="{DCECCB84-F9BA-43D5-87BE-67443E8EF086}">
      <p15:sldGuideLst xmlns:p15="http://schemas.microsoft.com/office/powerpoint/2012/main">
        <p15:guide id="4" orient="horz" pos="904">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481513"/>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6062472" cy="280720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4481513"/>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1433513"/>
            <a:ext cx="6062472" cy="280720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6" name="Picture 5" descr="A blue and black logo&#10;&#10;Description automatically generated">
            <a:extLst>
              <a:ext uri="{FF2B5EF4-FFF2-40B4-BE49-F238E27FC236}">
                <a16:creationId xmlns:a16="http://schemas.microsoft.com/office/drawing/2014/main" id="{39A8762A-F5F7-1DB2-86EB-1BFD8B7902C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9469424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3953368"/>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3952177"/>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3952178"/>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EF103D3C-D4C0-3A7F-9430-56A338D4D59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523739912"/>
      </p:ext>
    </p:extLst>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6740"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3948113"/>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3946922"/>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3946923"/>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3946922"/>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5" name="Picture 4" descr="A blue and black logo&#10;&#10;Description automatically generated">
            <a:extLst>
              <a:ext uri="{FF2B5EF4-FFF2-40B4-BE49-F238E27FC236}">
                <a16:creationId xmlns:a16="http://schemas.microsoft.com/office/drawing/2014/main" id="{1146C6E0-F407-6D49-F8D2-433B2EFCD67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11975544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457200"/>
            <a:ext cx="11019538"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3948113"/>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3946922"/>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3946923"/>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3946922"/>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3946922"/>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6" name="Picture 5" descr="A blue and black logo&#10;&#10;Description automatically generated">
            <a:extLst>
              <a:ext uri="{FF2B5EF4-FFF2-40B4-BE49-F238E27FC236}">
                <a16:creationId xmlns:a16="http://schemas.microsoft.com/office/drawing/2014/main" id="{5E7B2967-59B9-01B8-C15F-8EA271514B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23562693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A1AA094F-0960-DA4E-E070-9861AC68DF0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20408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50E767AA-D591-524C-8B52-4466E5C7D61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2555469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0DEC6920-08BA-F198-6FF4-962983E4F27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6940897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869892"/>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869893"/>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579381"/>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579381"/>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8F479644-EB9A-27D4-EE17-0222268B3C5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375285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D3E9-C80C-5E2B-2340-E6C9BB6225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4832ED-48BA-F00F-BE99-1C3773C299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099028-DEB7-B66D-E52F-6E4EA294AF88}"/>
              </a:ext>
            </a:extLst>
          </p:cNvPr>
          <p:cNvSpPr>
            <a:spLocks noGrp="1"/>
          </p:cNvSpPr>
          <p:nvPr>
            <p:ph type="dt" sz="half" idx="10"/>
          </p:nvPr>
        </p:nvSpPr>
        <p:spPr/>
        <p:txBody>
          <a:bodyPr/>
          <a:lstStyle/>
          <a:p>
            <a:fld id="{F52E98E9-9483-43F5-822B-0976D10601F4}" type="datetimeFigureOut">
              <a:rPr lang="en-US" smtClean="0"/>
              <a:t>11/26/2024</a:t>
            </a:fld>
            <a:endParaRPr lang="en-US"/>
          </a:p>
        </p:txBody>
      </p:sp>
      <p:sp>
        <p:nvSpPr>
          <p:cNvPr id="5" name="Footer Placeholder 4">
            <a:extLst>
              <a:ext uri="{FF2B5EF4-FFF2-40B4-BE49-F238E27FC236}">
                <a16:creationId xmlns:a16="http://schemas.microsoft.com/office/drawing/2014/main" id="{077965FF-2D1D-1A05-4C4C-BBFDDA068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EB898-7574-7B55-7CD4-4568017B7A1C}"/>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36198945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937BA599-7CCB-C4DC-9B4F-6A3A691CCD5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857946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52001"/>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8" name="Picture 7">
            <a:extLst>
              <a:ext uri="{FF2B5EF4-FFF2-40B4-BE49-F238E27FC236}">
                <a16:creationId xmlns:a16="http://schemas.microsoft.com/office/drawing/2014/main" id="{070A2075-D92D-445F-E397-025635C337C4}"/>
              </a:ext>
            </a:extLst>
          </p:cNvPr>
          <p:cNvPicPr>
            <a:picLocks noChangeAspect="1"/>
          </p:cNvPicPr>
          <p:nvPr userDrawn="1"/>
        </p:nvPicPr>
        <p:blipFill rotWithShape="1">
          <a:blip r:embed="rId2">
            <a:alphaModFix amt="50000"/>
          </a:blip>
          <a:srcRect t="2212" b="12568"/>
          <a:stretch/>
        </p:blipFill>
        <p:spPr>
          <a:xfrm>
            <a:off x="6078609" y="1"/>
            <a:ext cx="5694158" cy="6858000"/>
          </a:xfrm>
          <a:prstGeom prst="rect">
            <a:avLst/>
          </a:prstGeom>
        </p:spPr>
      </p:pic>
      <p:pic>
        <p:nvPicPr>
          <p:cNvPr id="11" name="Picture 10" descr="A white and blue logo&#10;&#10;Description automatically generated">
            <a:extLst>
              <a:ext uri="{FF2B5EF4-FFF2-40B4-BE49-F238E27FC236}">
                <a16:creationId xmlns:a16="http://schemas.microsoft.com/office/drawing/2014/main" id="{0E34E7CB-2D27-C519-3334-E0D39EA8EC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4200" y="579015"/>
            <a:ext cx="2721303" cy="853468"/>
          </a:xfrm>
          <a:prstGeom prst="rect">
            <a:avLst/>
          </a:prstGeom>
        </p:spPr>
      </p:pic>
    </p:spTree>
    <p:extLst>
      <p:ext uri="{BB962C8B-B14F-4D97-AF65-F5344CB8AC3E}">
        <p14:creationId xmlns:p14="http://schemas.microsoft.com/office/powerpoint/2010/main" val="31725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4195" y="2980944"/>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3" name="Picture 2" descr="A white and blue logo&#10;&#10;Description automatically generated">
            <a:extLst>
              <a:ext uri="{FF2B5EF4-FFF2-40B4-BE49-F238E27FC236}">
                <a16:creationId xmlns:a16="http://schemas.microsoft.com/office/drawing/2014/main" id="{A45EFB02-5ECB-0F59-8E5A-9534D05AD19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03137" y="5508369"/>
            <a:ext cx="2721303" cy="853468"/>
          </a:xfrm>
          <a:prstGeom prst="rect">
            <a:avLst/>
          </a:prstGeom>
        </p:spPr>
      </p:pic>
    </p:spTree>
    <p:extLst>
      <p:ext uri="{BB962C8B-B14F-4D97-AF65-F5344CB8AC3E}">
        <p14:creationId xmlns:p14="http://schemas.microsoft.com/office/powerpoint/2010/main" val="4147131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944"/>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7" name="Picture 6">
            <a:extLst>
              <a:ext uri="{FF2B5EF4-FFF2-40B4-BE49-F238E27FC236}">
                <a16:creationId xmlns:a16="http://schemas.microsoft.com/office/drawing/2014/main" id="{F206DA1E-F75F-1E05-96DB-64B17CC6488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12945" y="5511445"/>
            <a:ext cx="2711495" cy="850392"/>
          </a:xfrm>
          <a:prstGeom prst="rect">
            <a:avLst/>
          </a:prstGeom>
        </p:spPr>
      </p:pic>
    </p:spTree>
    <p:extLst>
      <p:ext uri="{BB962C8B-B14F-4D97-AF65-F5344CB8AC3E}">
        <p14:creationId xmlns:p14="http://schemas.microsoft.com/office/powerpoint/2010/main" val="3501366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118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090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8445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DD1A-0788-0F1B-45FD-74AC0203B6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BA3D2-BC4A-7C14-298D-6E02CC949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D5CD4-8944-548D-2099-0FC2E180C5A3}"/>
              </a:ext>
            </a:extLst>
          </p:cNvPr>
          <p:cNvSpPr>
            <a:spLocks noGrp="1"/>
          </p:cNvSpPr>
          <p:nvPr>
            <p:ph type="dt" sz="half" idx="10"/>
          </p:nvPr>
        </p:nvSpPr>
        <p:spPr/>
        <p:txBody>
          <a:bodyPr/>
          <a:lstStyle/>
          <a:p>
            <a:fld id="{F52E98E9-9483-43F5-822B-0976D10601F4}" type="datetimeFigureOut">
              <a:rPr lang="en-US" smtClean="0"/>
              <a:t>11/26/2024</a:t>
            </a:fld>
            <a:endParaRPr lang="en-US"/>
          </a:p>
        </p:txBody>
      </p:sp>
      <p:sp>
        <p:nvSpPr>
          <p:cNvPr id="5" name="Footer Placeholder 4">
            <a:extLst>
              <a:ext uri="{FF2B5EF4-FFF2-40B4-BE49-F238E27FC236}">
                <a16:creationId xmlns:a16="http://schemas.microsoft.com/office/drawing/2014/main" id="{356E5855-69BC-5399-4168-B983EC633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0302E-4A05-CD55-3358-170C5DAB85C8}"/>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218370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F4E1-E3E7-582E-AFAE-063A27CEC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E878BE-B61D-C823-E70F-3716431555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2838C4-7C15-EA99-26B3-141DBA9A8BCB}"/>
              </a:ext>
            </a:extLst>
          </p:cNvPr>
          <p:cNvSpPr>
            <a:spLocks noGrp="1"/>
          </p:cNvSpPr>
          <p:nvPr>
            <p:ph type="dt" sz="half" idx="10"/>
          </p:nvPr>
        </p:nvSpPr>
        <p:spPr/>
        <p:txBody>
          <a:bodyPr/>
          <a:lstStyle/>
          <a:p>
            <a:fld id="{F52E98E9-9483-43F5-822B-0976D10601F4}" type="datetimeFigureOut">
              <a:rPr lang="en-US" smtClean="0"/>
              <a:t>11/26/2024</a:t>
            </a:fld>
            <a:endParaRPr lang="en-US"/>
          </a:p>
        </p:txBody>
      </p:sp>
      <p:sp>
        <p:nvSpPr>
          <p:cNvPr id="5" name="Footer Placeholder 4">
            <a:extLst>
              <a:ext uri="{FF2B5EF4-FFF2-40B4-BE49-F238E27FC236}">
                <a16:creationId xmlns:a16="http://schemas.microsoft.com/office/drawing/2014/main" id="{F1F1D68E-1FAC-3BF6-CB50-FDF4DECE8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CF844-2E07-DFA2-C5A2-E646F522FA33}"/>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73006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37E3-F5D0-7665-EA60-29B69348E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A1266-53C8-91E9-38DB-61B77ED84B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8B59AD-D496-D323-4AE1-1F6E6CF56F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1D3B91-336D-5304-5D49-0548B80A8086}"/>
              </a:ext>
            </a:extLst>
          </p:cNvPr>
          <p:cNvSpPr>
            <a:spLocks noGrp="1"/>
          </p:cNvSpPr>
          <p:nvPr>
            <p:ph type="dt" sz="half" idx="10"/>
          </p:nvPr>
        </p:nvSpPr>
        <p:spPr/>
        <p:txBody>
          <a:bodyPr/>
          <a:lstStyle/>
          <a:p>
            <a:fld id="{F52E98E9-9483-43F5-822B-0976D10601F4}" type="datetimeFigureOut">
              <a:rPr lang="en-US" smtClean="0"/>
              <a:t>11/26/2024</a:t>
            </a:fld>
            <a:endParaRPr lang="en-US"/>
          </a:p>
        </p:txBody>
      </p:sp>
      <p:sp>
        <p:nvSpPr>
          <p:cNvPr id="6" name="Footer Placeholder 5">
            <a:extLst>
              <a:ext uri="{FF2B5EF4-FFF2-40B4-BE49-F238E27FC236}">
                <a16:creationId xmlns:a16="http://schemas.microsoft.com/office/drawing/2014/main" id="{C3F7D87B-494E-C407-9CC0-AFAC8954E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AB03A-5C90-6565-168F-6269DCE04579}"/>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972950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3CDC-135E-8653-9B70-F111B4FEC4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71409-D2D2-FECC-587F-854234477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0BB42-CFBA-E143-EAF4-15406D55F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F9121E-2E7C-A44E-386B-D986EC332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682D2-7E5A-7F27-6A7F-96B1626A1B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FA790F-836D-1C99-4C16-5608AD7C70C3}"/>
              </a:ext>
            </a:extLst>
          </p:cNvPr>
          <p:cNvSpPr>
            <a:spLocks noGrp="1"/>
          </p:cNvSpPr>
          <p:nvPr>
            <p:ph type="dt" sz="half" idx="10"/>
          </p:nvPr>
        </p:nvSpPr>
        <p:spPr/>
        <p:txBody>
          <a:bodyPr/>
          <a:lstStyle/>
          <a:p>
            <a:fld id="{F52E98E9-9483-43F5-822B-0976D10601F4}" type="datetimeFigureOut">
              <a:rPr lang="en-US" smtClean="0"/>
              <a:t>11/26/2024</a:t>
            </a:fld>
            <a:endParaRPr lang="en-US"/>
          </a:p>
        </p:txBody>
      </p:sp>
      <p:sp>
        <p:nvSpPr>
          <p:cNvPr id="8" name="Footer Placeholder 7">
            <a:extLst>
              <a:ext uri="{FF2B5EF4-FFF2-40B4-BE49-F238E27FC236}">
                <a16:creationId xmlns:a16="http://schemas.microsoft.com/office/drawing/2014/main" id="{F15C9A24-2488-5DBF-B301-6B373DB2FF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6925C4-51A8-4FEF-A598-9975BC97030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58836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2ED-7F43-DD1E-FC0C-CDB9BA9F30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787ED-B939-52C2-578D-05A0F4370050}"/>
              </a:ext>
            </a:extLst>
          </p:cNvPr>
          <p:cNvSpPr>
            <a:spLocks noGrp="1"/>
          </p:cNvSpPr>
          <p:nvPr>
            <p:ph type="dt" sz="half" idx="10"/>
          </p:nvPr>
        </p:nvSpPr>
        <p:spPr/>
        <p:txBody>
          <a:bodyPr/>
          <a:lstStyle/>
          <a:p>
            <a:fld id="{F52E98E9-9483-43F5-822B-0976D10601F4}" type="datetimeFigureOut">
              <a:rPr lang="en-US" smtClean="0"/>
              <a:t>11/26/2024</a:t>
            </a:fld>
            <a:endParaRPr lang="en-US"/>
          </a:p>
        </p:txBody>
      </p:sp>
      <p:sp>
        <p:nvSpPr>
          <p:cNvPr id="4" name="Footer Placeholder 3">
            <a:extLst>
              <a:ext uri="{FF2B5EF4-FFF2-40B4-BE49-F238E27FC236}">
                <a16:creationId xmlns:a16="http://schemas.microsoft.com/office/drawing/2014/main" id="{F9FED6CE-3F55-AB1B-EEC4-65FD8AF7C2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6A12E-521A-DCDB-23BB-8A16A81DA9B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7892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03DD-D961-8F7D-36E2-90775829C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C7117F-7E54-340A-FDA7-BBD9A28529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679FF9-DB72-9666-F9EE-73A55A8098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16469E-EC97-9BA7-9B59-0FCDD9CC3BCD}"/>
              </a:ext>
            </a:extLst>
          </p:cNvPr>
          <p:cNvSpPr>
            <a:spLocks noGrp="1"/>
          </p:cNvSpPr>
          <p:nvPr>
            <p:ph type="dt" sz="half" idx="10"/>
          </p:nvPr>
        </p:nvSpPr>
        <p:spPr/>
        <p:txBody>
          <a:bodyPr/>
          <a:lstStyle/>
          <a:p>
            <a:fld id="{9DEE225E-C1FA-4504-B911-D6021D66CEB4}" type="datetimeFigureOut">
              <a:rPr lang="en-US" smtClean="0"/>
              <a:t>11/26/2024</a:t>
            </a:fld>
            <a:endParaRPr lang="en-US"/>
          </a:p>
        </p:txBody>
      </p:sp>
      <p:sp>
        <p:nvSpPr>
          <p:cNvPr id="6" name="Footer Placeholder 5">
            <a:extLst>
              <a:ext uri="{FF2B5EF4-FFF2-40B4-BE49-F238E27FC236}">
                <a16:creationId xmlns:a16="http://schemas.microsoft.com/office/drawing/2014/main" id="{2CFE4519-6BC4-412B-83D1-68E8B2C153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1FED1-EC6E-D153-D671-A843FE71FDFD}"/>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1273699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6567F-1C97-8295-B359-F1AADA024766}"/>
              </a:ext>
            </a:extLst>
          </p:cNvPr>
          <p:cNvSpPr>
            <a:spLocks noGrp="1"/>
          </p:cNvSpPr>
          <p:nvPr>
            <p:ph type="dt" sz="half" idx="10"/>
          </p:nvPr>
        </p:nvSpPr>
        <p:spPr/>
        <p:txBody>
          <a:bodyPr/>
          <a:lstStyle/>
          <a:p>
            <a:fld id="{F52E98E9-9483-43F5-822B-0976D10601F4}" type="datetimeFigureOut">
              <a:rPr lang="en-US" smtClean="0"/>
              <a:t>11/26/2024</a:t>
            </a:fld>
            <a:endParaRPr lang="en-US"/>
          </a:p>
        </p:txBody>
      </p:sp>
      <p:sp>
        <p:nvSpPr>
          <p:cNvPr id="3" name="Footer Placeholder 2">
            <a:extLst>
              <a:ext uri="{FF2B5EF4-FFF2-40B4-BE49-F238E27FC236}">
                <a16:creationId xmlns:a16="http://schemas.microsoft.com/office/drawing/2014/main" id="{088F6034-719E-AEE0-65F7-7885FFBB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A6E847-6837-B095-C107-F14C3B5673B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3336540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9EED-D4AD-D315-AA1A-D1464ABD0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7A8311-B379-6E4B-F1DC-81D184C67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F5BD1-845A-0DA3-F9FC-0C4A30628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267DF-D98E-67D4-FCE1-24D9988C470E}"/>
              </a:ext>
            </a:extLst>
          </p:cNvPr>
          <p:cNvSpPr>
            <a:spLocks noGrp="1"/>
          </p:cNvSpPr>
          <p:nvPr>
            <p:ph type="dt" sz="half" idx="10"/>
          </p:nvPr>
        </p:nvSpPr>
        <p:spPr/>
        <p:txBody>
          <a:bodyPr/>
          <a:lstStyle/>
          <a:p>
            <a:fld id="{F52E98E9-9483-43F5-822B-0976D10601F4}" type="datetimeFigureOut">
              <a:rPr lang="en-US" smtClean="0"/>
              <a:t>11/26/2024</a:t>
            </a:fld>
            <a:endParaRPr lang="en-US"/>
          </a:p>
        </p:txBody>
      </p:sp>
      <p:sp>
        <p:nvSpPr>
          <p:cNvPr id="6" name="Footer Placeholder 5">
            <a:extLst>
              <a:ext uri="{FF2B5EF4-FFF2-40B4-BE49-F238E27FC236}">
                <a16:creationId xmlns:a16="http://schemas.microsoft.com/office/drawing/2014/main" id="{A975862B-B677-400C-DAE5-CC7D995F4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3416E-56EB-D6C5-DC22-EFDD333E436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48355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D259-A08A-522C-A63A-2180711B5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12F553-AAE1-9E05-0422-4BBA13C20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C27438-EE07-70CB-BC06-4752BED6F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2CE475-2EBA-3A86-9C8E-BE85DFB6AC80}"/>
              </a:ext>
            </a:extLst>
          </p:cNvPr>
          <p:cNvSpPr>
            <a:spLocks noGrp="1"/>
          </p:cNvSpPr>
          <p:nvPr>
            <p:ph type="dt" sz="half" idx="10"/>
          </p:nvPr>
        </p:nvSpPr>
        <p:spPr/>
        <p:txBody>
          <a:bodyPr/>
          <a:lstStyle/>
          <a:p>
            <a:fld id="{F52E98E9-9483-43F5-822B-0976D10601F4}" type="datetimeFigureOut">
              <a:rPr lang="en-US" smtClean="0"/>
              <a:t>11/26/2024</a:t>
            </a:fld>
            <a:endParaRPr lang="en-US"/>
          </a:p>
        </p:txBody>
      </p:sp>
      <p:sp>
        <p:nvSpPr>
          <p:cNvPr id="6" name="Footer Placeholder 5">
            <a:extLst>
              <a:ext uri="{FF2B5EF4-FFF2-40B4-BE49-F238E27FC236}">
                <a16:creationId xmlns:a16="http://schemas.microsoft.com/office/drawing/2014/main" id="{9F6C5EEB-C971-19DB-94BB-F935396B2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21CE-97CD-58A1-3E54-F3D6833ED67E}"/>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8222140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5B62-F415-62AD-8808-031376CD6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EC118-F984-D97C-D6D6-BD2FB1F496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D23E0-567B-4CAA-783F-E38A7FE7B19D}"/>
              </a:ext>
            </a:extLst>
          </p:cNvPr>
          <p:cNvSpPr>
            <a:spLocks noGrp="1"/>
          </p:cNvSpPr>
          <p:nvPr>
            <p:ph type="dt" sz="half" idx="10"/>
          </p:nvPr>
        </p:nvSpPr>
        <p:spPr/>
        <p:txBody>
          <a:bodyPr/>
          <a:lstStyle/>
          <a:p>
            <a:fld id="{F52E98E9-9483-43F5-822B-0976D10601F4}" type="datetimeFigureOut">
              <a:rPr lang="en-US" smtClean="0"/>
              <a:t>11/26/2024</a:t>
            </a:fld>
            <a:endParaRPr lang="en-US"/>
          </a:p>
        </p:txBody>
      </p:sp>
      <p:sp>
        <p:nvSpPr>
          <p:cNvPr id="5" name="Footer Placeholder 4">
            <a:extLst>
              <a:ext uri="{FF2B5EF4-FFF2-40B4-BE49-F238E27FC236}">
                <a16:creationId xmlns:a16="http://schemas.microsoft.com/office/drawing/2014/main" id="{5AA7D27D-7049-6359-5116-AEDA43A98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7B477-3913-F381-93D5-6D729213CC1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0896620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2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05AF6-FE93-E746-A122-D07ACA0982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CD1A1C-CFE1-A687-356C-D5912AD391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8CC1B-7F8A-7C18-21A4-7F2A33C1CCEE}"/>
              </a:ext>
            </a:extLst>
          </p:cNvPr>
          <p:cNvSpPr>
            <a:spLocks noGrp="1"/>
          </p:cNvSpPr>
          <p:nvPr>
            <p:ph type="dt" sz="half" idx="10"/>
          </p:nvPr>
        </p:nvSpPr>
        <p:spPr/>
        <p:txBody>
          <a:bodyPr/>
          <a:lstStyle/>
          <a:p>
            <a:fld id="{F52E98E9-9483-43F5-822B-0976D10601F4}" type="datetimeFigureOut">
              <a:rPr lang="en-US" smtClean="0"/>
              <a:t>11/26/2024</a:t>
            </a:fld>
            <a:endParaRPr lang="en-US"/>
          </a:p>
        </p:txBody>
      </p:sp>
      <p:sp>
        <p:nvSpPr>
          <p:cNvPr id="5" name="Footer Placeholder 4">
            <a:extLst>
              <a:ext uri="{FF2B5EF4-FFF2-40B4-BE49-F238E27FC236}">
                <a16:creationId xmlns:a16="http://schemas.microsoft.com/office/drawing/2014/main" id="{504F0A3F-8968-88CC-1539-45715859E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A16AE-4EF5-9B84-2CFC-62BA15ADDE2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949078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813589"/>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553998"/>
          </a:xfrm>
        </p:spPr>
        <p:txBody>
          <a:bodyPr/>
          <a:lstStyle>
            <a:lvl1pPr algn="ctr">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r>
              <a:rPr lang="en-US"/>
              <a:t>Click to edit Master title style</a:t>
            </a:r>
          </a:p>
        </p:txBody>
      </p:sp>
    </p:spTree>
    <p:extLst>
      <p:ext uri="{BB962C8B-B14F-4D97-AF65-F5344CB8AC3E}">
        <p14:creationId xmlns:p14="http://schemas.microsoft.com/office/powerpoint/2010/main" val="40910036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454142"/>
                </a:solidFill>
              </a:defRPr>
            </a:lvl1pPr>
          </a:lstStyle>
          <a:p>
            <a:r>
              <a:rPr lang="en-US"/>
              <a:t>Click to edit Master title style</a:t>
            </a:r>
          </a:p>
        </p:txBody>
      </p:sp>
    </p:spTree>
    <p:extLst>
      <p:ext uri="{BB962C8B-B14F-4D97-AF65-F5344CB8AC3E}">
        <p14:creationId xmlns:p14="http://schemas.microsoft.com/office/powerpoint/2010/main" val="75362387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92">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44">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4393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77050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F261-1D5D-2A84-0988-239C3FD97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3EADC-B5DE-5648-1497-041A3F6A7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8FD94C-7E4B-B9EC-19D6-D2429EED3C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87604E-7430-A0FE-7973-DA1018BBA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A7F01-EBD4-D315-46EA-42F986485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C8E876-D378-E166-9DBF-2B22A05BCD58}"/>
              </a:ext>
            </a:extLst>
          </p:cNvPr>
          <p:cNvSpPr>
            <a:spLocks noGrp="1"/>
          </p:cNvSpPr>
          <p:nvPr>
            <p:ph type="dt" sz="half" idx="10"/>
          </p:nvPr>
        </p:nvSpPr>
        <p:spPr/>
        <p:txBody>
          <a:bodyPr/>
          <a:lstStyle/>
          <a:p>
            <a:fld id="{9DEE225E-C1FA-4504-B911-D6021D66CEB4}" type="datetimeFigureOut">
              <a:rPr lang="en-US" smtClean="0"/>
              <a:t>11/26/2024</a:t>
            </a:fld>
            <a:endParaRPr lang="en-US"/>
          </a:p>
        </p:txBody>
      </p:sp>
      <p:sp>
        <p:nvSpPr>
          <p:cNvPr id="8" name="Footer Placeholder 7">
            <a:extLst>
              <a:ext uri="{FF2B5EF4-FFF2-40B4-BE49-F238E27FC236}">
                <a16:creationId xmlns:a16="http://schemas.microsoft.com/office/drawing/2014/main" id="{9D1E9215-E8D7-832C-0447-0647D8F968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ABACFF-3018-6E31-9DA1-BE3B67052EF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5153737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meline Dark">
    <p:bg>
      <p:bgPr>
        <a:solidFill>
          <a:schemeClr val="tx2">
            <a:lumMod val="7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p:spPr>
        <p:txBody>
          <a:bodyPr anchor="b">
            <a:normAutofit/>
          </a:bodyPr>
          <a:lstStyle>
            <a:lvl1pPr>
              <a:defRPr sz="5400">
                <a:solidFill>
                  <a:schemeClr val="bg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bg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accent1">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accent3">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accent2">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accent5">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accent6">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bg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735518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9196390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5549863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99898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8637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996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0149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764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45422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5127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4661-382E-0A0B-3101-0347E08C15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B33D9-5667-E087-AEB4-D9230196D5DB}"/>
              </a:ext>
            </a:extLst>
          </p:cNvPr>
          <p:cNvSpPr>
            <a:spLocks noGrp="1"/>
          </p:cNvSpPr>
          <p:nvPr>
            <p:ph type="dt" sz="half" idx="10"/>
          </p:nvPr>
        </p:nvSpPr>
        <p:spPr/>
        <p:txBody>
          <a:bodyPr/>
          <a:lstStyle/>
          <a:p>
            <a:fld id="{9DEE225E-C1FA-4504-B911-D6021D66CEB4}" type="datetimeFigureOut">
              <a:rPr lang="en-US" smtClean="0"/>
              <a:t>11/26/2024</a:t>
            </a:fld>
            <a:endParaRPr lang="en-US"/>
          </a:p>
        </p:txBody>
      </p:sp>
      <p:sp>
        <p:nvSpPr>
          <p:cNvPr id="4" name="Footer Placeholder 3">
            <a:extLst>
              <a:ext uri="{FF2B5EF4-FFF2-40B4-BE49-F238E27FC236}">
                <a16:creationId xmlns:a16="http://schemas.microsoft.com/office/drawing/2014/main" id="{D16AC6E2-7A0D-C437-EF36-A235C9DE1C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C989B2-F039-BC8B-4EEB-0CF1FA6BFB19}"/>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47489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54009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screen">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3010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28161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3140294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586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85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010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302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978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7347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583038-7054-A947-214A-C9565FF1E88C}"/>
              </a:ext>
            </a:extLst>
          </p:cNvPr>
          <p:cNvSpPr>
            <a:spLocks noGrp="1"/>
          </p:cNvSpPr>
          <p:nvPr>
            <p:ph type="dt" sz="half" idx="10"/>
          </p:nvPr>
        </p:nvSpPr>
        <p:spPr/>
        <p:txBody>
          <a:bodyPr/>
          <a:lstStyle/>
          <a:p>
            <a:fld id="{9DEE225E-C1FA-4504-B911-D6021D66CEB4}" type="datetimeFigureOut">
              <a:rPr lang="en-US" smtClean="0"/>
              <a:t>11/26/2024</a:t>
            </a:fld>
            <a:endParaRPr lang="en-US"/>
          </a:p>
        </p:txBody>
      </p:sp>
      <p:sp>
        <p:nvSpPr>
          <p:cNvPr id="3" name="Footer Placeholder 2">
            <a:extLst>
              <a:ext uri="{FF2B5EF4-FFF2-40B4-BE49-F238E27FC236}">
                <a16:creationId xmlns:a16="http://schemas.microsoft.com/office/drawing/2014/main" id="{8C8D1082-75D7-820C-DD8E-FB7765DD6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526DBA-F8CA-64CD-7079-5A4D8340E16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1371753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90258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456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0893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72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17773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2967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09071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9018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0340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1232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F999-485A-116D-7E97-C7AF9C3A5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029832-3BBD-A2C6-6CFF-FE80FF63E2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5C9DA7-8A59-7BB5-1184-151CE2BF0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93FC1-D97B-E08F-5DD5-6BD281E7CA13}"/>
              </a:ext>
            </a:extLst>
          </p:cNvPr>
          <p:cNvSpPr>
            <a:spLocks noGrp="1"/>
          </p:cNvSpPr>
          <p:nvPr>
            <p:ph type="dt" sz="half" idx="10"/>
          </p:nvPr>
        </p:nvSpPr>
        <p:spPr/>
        <p:txBody>
          <a:bodyPr/>
          <a:lstStyle/>
          <a:p>
            <a:fld id="{9DEE225E-C1FA-4504-B911-D6021D66CEB4}" type="datetimeFigureOut">
              <a:rPr lang="en-US" smtClean="0"/>
              <a:t>11/26/2024</a:t>
            </a:fld>
            <a:endParaRPr lang="en-US"/>
          </a:p>
        </p:txBody>
      </p:sp>
      <p:sp>
        <p:nvSpPr>
          <p:cNvPr id="6" name="Footer Placeholder 5">
            <a:extLst>
              <a:ext uri="{FF2B5EF4-FFF2-40B4-BE49-F238E27FC236}">
                <a16:creationId xmlns:a16="http://schemas.microsoft.com/office/drawing/2014/main" id="{4D08AD12-B900-4D86-7E82-DCEFFAFC7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07894-34AD-718D-145D-C6F196DD8203}"/>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8817123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2758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52544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5512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35456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82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12044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4461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2476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137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4952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A639-DA3E-373F-85FA-2C1DC4E1B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AB5BC4-C35B-F35E-15C4-EF3AAC63C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D7A29B-3CF8-F038-30BB-AB55D412C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F6D93-E08A-15FC-A48B-492A120B4E9B}"/>
              </a:ext>
            </a:extLst>
          </p:cNvPr>
          <p:cNvSpPr>
            <a:spLocks noGrp="1"/>
          </p:cNvSpPr>
          <p:nvPr>
            <p:ph type="dt" sz="half" idx="10"/>
          </p:nvPr>
        </p:nvSpPr>
        <p:spPr/>
        <p:txBody>
          <a:bodyPr/>
          <a:lstStyle/>
          <a:p>
            <a:fld id="{9DEE225E-C1FA-4504-B911-D6021D66CEB4}" type="datetimeFigureOut">
              <a:rPr lang="en-US" smtClean="0"/>
              <a:t>11/26/2024</a:t>
            </a:fld>
            <a:endParaRPr lang="en-US"/>
          </a:p>
        </p:txBody>
      </p:sp>
      <p:sp>
        <p:nvSpPr>
          <p:cNvPr id="6" name="Footer Placeholder 5">
            <a:extLst>
              <a:ext uri="{FF2B5EF4-FFF2-40B4-BE49-F238E27FC236}">
                <a16:creationId xmlns:a16="http://schemas.microsoft.com/office/drawing/2014/main" id="{6BC92987-2E5C-BF20-EDF2-B7563A05C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4EFBA-88D2-EBB3-6AFA-A0416FA080D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892053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4870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09457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07474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3637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665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7272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0707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9171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704251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68778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7.xml"/><Relationship Id="rId7" Type="http://schemas.openxmlformats.org/officeDocument/2006/relationships/tags" Target="../tags/tag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2.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77.xml"/><Relationship Id="rId21" Type="http://schemas.openxmlformats.org/officeDocument/2006/relationships/slideLayout" Target="../slideLayouts/slideLayout72.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63" Type="http://schemas.openxmlformats.org/officeDocument/2006/relationships/slideLayout" Target="../slideLayouts/slideLayout114.xml"/><Relationship Id="rId68" Type="http://schemas.openxmlformats.org/officeDocument/2006/relationships/slideLayout" Target="../slideLayouts/slideLayout11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66" Type="http://schemas.openxmlformats.org/officeDocument/2006/relationships/slideLayout" Target="../slideLayouts/slideLayout117.xml"/><Relationship Id="rId74" Type="http://schemas.openxmlformats.org/officeDocument/2006/relationships/image" Target="../media/image2.png"/><Relationship Id="rId5" Type="http://schemas.openxmlformats.org/officeDocument/2006/relationships/slideLayout" Target="../slideLayouts/slideLayout56.xml"/><Relationship Id="rId61" Type="http://schemas.openxmlformats.org/officeDocument/2006/relationships/slideLayout" Target="../slideLayouts/slideLayout112.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slideLayout" Target="../slideLayouts/slideLayout107.xml"/><Relationship Id="rId64" Type="http://schemas.openxmlformats.org/officeDocument/2006/relationships/slideLayout" Target="../slideLayouts/slideLayout115.xml"/><Relationship Id="rId69" Type="http://schemas.openxmlformats.org/officeDocument/2006/relationships/slideLayout" Target="../slideLayouts/slideLayout120.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72" Type="http://schemas.openxmlformats.org/officeDocument/2006/relationships/slideLayout" Target="../slideLayouts/slideLayout123.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59" Type="http://schemas.openxmlformats.org/officeDocument/2006/relationships/slideLayout" Target="../slideLayouts/slideLayout110.xml"/><Relationship Id="rId67" Type="http://schemas.openxmlformats.org/officeDocument/2006/relationships/slideLayout" Target="../slideLayouts/slideLayout118.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62" Type="http://schemas.openxmlformats.org/officeDocument/2006/relationships/slideLayout" Target="../slideLayouts/slideLayout113.xml"/><Relationship Id="rId70" Type="http://schemas.openxmlformats.org/officeDocument/2006/relationships/slideLayout" Target="../slideLayouts/slideLayout121.xml"/><Relationship Id="rId75" Type="http://schemas.openxmlformats.org/officeDocument/2006/relationships/image" Target="../media/image3.svg"/><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slideLayout" Target="../slideLayouts/slideLayout111.xml"/><Relationship Id="rId65" Type="http://schemas.openxmlformats.org/officeDocument/2006/relationships/slideLayout" Target="../slideLayouts/slideLayout116.xml"/><Relationship Id="rId73"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9" Type="http://schemas.openxmlformats.org/officeDocument/2006/relationships/slideLayout" Target="../slideLayouts/slideLayout90.xml"/><Relationship Id="rId34" Type="http://schemas.openxmlformats.org/officeDocument/2006/relationships/slideLayout" Target="../slideLayouts/slideLayout85.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71"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49.xml"/><Relationship Id="rId21" Type="http://schemas.openxmlformats.org/officeDocument/2006/relationships/slideLayout" Target="../slideLayouts/slideLayout144.xml"/><Relationship Id="rId42" Type="http://schemas.openxmlformats.org/officeDocument/2006/relationships/slideLayout" Target="../slideLayouts/slideLayout165.xml"/><Relationship Id="rId47" Type="http://schemas.openxmlformats.org/officeDocument/2006/relationships/slideLayout" Target="../slideLayouts/slideLayout170.xml"/><Relationship Id="rId63" Type="http://schemas.openxmlformats.org/officeDocument/2006/relationships/slideLayout" Target="../slideLayouts/slideLayout186.xml"/><Relationship Id="rId68" Type="http://schemas.openxmlformats.org/officeDocument/2006/relationships/slideLayout" Target="../slideLayouts/slideLayout191.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9" Type="http://schemas.openxmlformats.org/officeDocument/2006/relationships/slideLayout" Target="../slideLayouts/slideLayout152.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45" Type="http://schemas.openxmlformats.org/officeDocument/2006/relationships/slideLayout" Target="../slideLayouts/slideLayout168.xml"/><Relationship Id="rId53" Type="http://schemas.openxmlformats.org/officeDocument/2006/relationships/slideLayout" Target="../slideLayouts/slideLayout176.xml"/><Relationship Id="rId58" Type="http://schemas.openxmlformats.org/officeDocument/2006/relationships/slideLayout" Target="../slideLayouts/slideLayout181.xml"/><Relationship Id="rId66" Type="http://schemas.openxmlformats.org/officeDocument/2006/relationships/slideLayout" Target="../slideLayouts/slideLayout189.xml"/><Relationship Id="rId74" Type="http://schemas.openxmlformats.org/officeDocument/2006/relationships/image" Target="../media/image2.png"/><Relationship Id="rId5" Type="http://schemas.openxmlformats.org/officeDocument/2006/relationships/slideLayout" Target="../slideLayouts/slideLayout128.xml"/><Relationship Id="rId61" Type="http://schemas.openxmlformats.org/officeDocument/2006/relationships/slideLayout" Target="../slideLayouts/slideLayout184.xml"/><Relationship Id="rId19" Type="http://schemas.openxmlformats.org/officeDocument/2006/relationships/slideLayout" Target="../slideLayouts/slideLayout14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slideLayout" Target="../slideLayouts/slideLayout166.xml"/><Relationship Id="rId48" Type="http://schemas.openxmlformats.org/officeDocument/2006/relationships/slideLayout" Target="../slideLayouts/slideLayout171.xml"/><Relationship Id="rId56" Type="http://schemas.openxmlformats.org/officeDocument/2006/relationships/slideLayout" Target="../slideLayouts/slideLayout179.xml"/><Relationship Id="rId64" Type="http://schemas.openxmlformats.org/officeDocument/2006/relationships/slideLayout" Target="../slideLayouts/slideLayout187.xml"/><Relationship Id="rId69" Type="http://schemas.openxmlformats.org/officeDocument/2006/relationships/slideLayout" Target="../slideLayouts/slideLayout192.xml"/><Relationship Id="rId8" Type="http://schemas.openxmlformats.org/officeDocument/2006/relationships/slideLayout" Target="../slideLayouts/slideLayout131.xml"/><Relationship Id="rId51" Type="http://schemas.openxmlformats.org/officeDocument/2006/relationships/slideLayout" Target="../slideLayouts/slideLayout174.xml"/><Relationship Id="rId72" Type="http://schemas.openxmlformats.org/officeDocument/2006/relationships/slideLayout" Target="../slideLayouts/slideLayout195.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46" Type="http://schemas.openxmlformats.org/officeDocument/2006/relationships/slideLayout" Target="../slideLayouts/slideLayout169.xml"/><Relationship Id="rId59" Type="http://schemas.openxmlformats.org/officeDocument/2006/relationships/slideLayout" Target="../slideLayouts/slideLayout182.xml"/><Relationship Id="rId67" Type="http://schemas.openxmlformats.org/officeDocument/2006/relationships/slideLayout" Target="../slideLayouts/slideLayout190.xml"/><Relationship Id="rId20" Type="http://schemas.openxmlformats.org/officeDocument/2006/relationships/slideLayout" Target="../slideLayouts/slideLayout143.xml"/><Relationship Id="rId41" Type="http://schemas.openxmlformats.org/officeDocument/2006/relationships/slideLayout" Target="../slideLayouts/slideLayout164.xml"/><Relationship Id="rId54" Type="http://schemas.openxmlformats.org/officeDocument/2006/relationships/slideLayout" Target="../slideLayouts/slideLayout177.xml"/><Relationship Id="rId62" Type="http://schemas.openxmlformats.org/officeDocument/2006/relationships/slideLayout" Target="../slideLayouts/slideLayout185.xml"/><Relationship Id="rId70" Type="http://schemas.openxmlformats.org/officeDocument/2006/relationships/slideLayout" Target="../slideLayouts/slideLayout193.xml"/><Relationship Id="rId75" Type="http://schemas.openxmlformats.org/officeDocument/2006/relationships/image" Target="../media/image3.sv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49" Type="http://schemas.openxmlformats.org/officeDocument/2006/relationships/slideLayout" Target="../slideLayouts/slideLayout172.xml"/><Relationship Id="rId57" Type="http://schemas.openxmlformats.org/officeDocument/2006/relationships/slideLayout" Target="../slideLayouts/slideLayout180.xml"/><Relationship Id="rId10" Type="http://schemas.openxmlformats.org/officeDocument/2006/relationships/slideLayout" Target="../slideLayouts/slideLayout133.xml"/><Relationship Id="rId31" Type="http://schemas.openxmlformats.org/officeDocument/2006/relationships/slideLayout" Target="../slideLayouts/slideLayout154.xml"/><Relationship Id="rId44" Type="http://schemas.openxmlformats.org/officeDocument/2006/relationships/slideLayout" Target="../slideLayouts/slideLayout167.xml"/><Relationship Id="rId52" Type="http://schemas.openxmlformats.org/officeDocument/2006/relationships/slideLayout" Target="../slideLayouts/slideLayout175.xml"/><Relationship Id="rId60" Type="http://schemas.openxmlformats.org/officeDocument/2006/relationships/slideLayout" Target="../slideLayouts/slideLayout183.xml"/><Relationship Id="rId65" Type="http://schemas.openxmlformats.org/officeDocument/2006/relationships/slideLayout" Target="../slideLayouts/slideLayout188.xml"/><Relationship Id="rId73" Type="http://schemas.openxmlformats.org/officeDocument/2006/relationships/theme" Target="../theme/theme5.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9" Type="http://schemas.openxmlformats.org/officeDocument/2006/relationships/slideLayout" Target="../slideLayouts/slideLayout162.xml"/><Relationship Id="rId34" Type="http://schemas.openxmlformats.org/officeDocument/2006/relationships/slideLayout" Target="../slideLayouts/slideLayout157.xml"/><Relationship Id="rId50" Type="http://schemas.openxmlformats.org/officeDocument/2006/relationships/slideLayout" Target="../slideLayouts/slideLayout173.xml"/><Relationship Id="rId55" Type="http://schemas.openxmlformats.org/officeDocument/2006/relationships/slideLayout" Target="../slideLayouts/slideLayout178.xml"/><Relationship Id="rId7" Type="http://schemas.openxmlformats.org/officeDocument/2006/relationships/slideLayout" Target="../slideLayouts/slideLayout130.xml"/><Relationship Id="rId71" Type="http://schemas.openxmlformats.org/officeDocument/2006/relationships/slideLayout" Target="../slideLayouts/slideLayout19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21.xml"/><Relationship Id="rId21" Type="http://schemas.openxmlformats.org/officeDocument/2006/relationships/slideLayout" Target="../slideLayouts/slideLayout216.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63" Type="http://schemas.openxmlformats.org/officeDocument/2006/relationships/slideLayout" Target="../slideLayouts/slideLayout258.xml"/><Relationship Id="rId68" Type="http://schemas.openxmlformats.org/officeDocument/2006/relationships/slideLayout" Target="../slideLayouts/slideLayout263.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9" Type="http://schemas.openxmlformats.org/officeDocument/2006/relationships/slideLayout" Target="../slideLayouts/slideLayout224.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3" Type="http://schemas.openxmlformats.org/officeDocument/2006/relationships/slideLayout" Target="../slideLayouts/slideLayout248.xml"/><Relationship Id="rId58" Type="http://schemas.openxmlformats.org/officeDocument/2006/relationships/slideLayout" Target="../slideLayouts/slideLayout253.xml"/><Relationship Id="rId66" Type="http://schemas.openxmlformats.org/officeDocument/2006/relationships/slideLayout" Target="../slideLayouts/slideLayout261.xml"/><Relationship Id="rId5" Type="http://schemas.openxmlformats.org/officeDocument/2006/relationships/slideLayout" Target="../slideLayouts/slideLayout200.xml"/><Relationship Id="rId61" Type="http://schemas.openxmlformats.org/officeDocument/2006/relationships/slideLayout" Target="../slideLayouts/slideLayout256.xml"/><Relationship Id="rId19" Type="http://schemas.openxmlformats.org/officeDocument/2006/relationships/slideLayout" Target="../slideLayouts/slideLayout21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56" Type="http://schemas.openxmlformats.org/officeDocument/2006/relationships/slideLayout" Target="../slideLayouts/slideLayout251.xml"/><Relationship Id="rId64" Type="http://schemas.openxmlformats.org/officeDocument/2006/relationships/slideLayout" Target="../slideLayouts/slideLayout259.xml"/><Relationship Id="rId69" Type="http://schemas.openxmlformats.org/officeDocument/2006/relationships/slideLayout" Target="../slideLayouts/slideLayout264.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72" Type="http://schemas.openxmlformats.org/officeDocument/2006/relationships/slideLayout" Target="../slideLayouts/slideLayout267.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59" Type="http://schemas.openxmlformats.org/officeDocument/2006/relationships/slideLayout" Target="../slideLayouts/slideLayout254.xml"/><Relationship Id="rId67" Type="http://schemas.openxmlformats.org/officeDocument/2006/relationships/slideLayout" Target="../slideLayouts/slideLayout262.xml"/><Relationship Id="rId20" Type="http://schemas.openxmlformats.org/officeDocument/2006/relationships/slideLayout" Target="../slideLayouts/slideLayout215.xml"/><Relationship Id="rId41" Type="http://schemas.openxmlformats.org/officeDocument/2006/relationships/slideLayout" Target="../slideLayouts/slideLayout236.xml"/><Relationship Id="rId54" Type="http://schemas.openxmlformats.org/officeDocument/2006/relationships/slideLayout" Target="../slideLayouts/slideLayout249.xml"/><Relationship Id="rId62" Type="http://schemas.openxmlformats.org/officeDocument/2006/relationships/slideLayout" Target="../slideLayouts/slideLayout257.xml"/><Relationship Id="rId70" Type="http://schemas.openxmlformats.org/officeDocument/2006/relationships/slideLayout" Target="../slideLayouts/slideLayout26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 Id="rId57" Type="http://schemas.openxmlformats.org/officeDocument/2006/relationships/slideLayout" Target="../slideLayouts/slideLayout252.xml"/><Relationship Id="rId10" Type="http://schemas.openxmlformats.org/officeDocument/2006/relationships/slideLayout" Target="../slideLayouts/slideLayout205.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slideLayout" Target="../slideLayouts/slideLayout247.xml"/><Relationship Id="rId60" Type="http://schemas.openxmlformats.org/officeDocument/2006/relationships/slideLayout" Target="../slideLayouts/slideLayout255.xml"/><Relationship Id="rId65" Type="http://schemas.openxmlformats.org/officeDocument/2006/relationships/slideLayout" Target="../slideLayouts/slideLayout260.xml"/><Relationship Id="rId73" Type="http://schemas.openxmlformats.org/officeDocument/2006/relationships/theme" Target="../theme/theme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9" Type="http://schemas.openxmlformats.org/officeDocument/2006/relationships/slideLayout" Target="../slideLayouts/slideLayout234.xml"/><Relationship Id="rId34" Type="http://schemas.openxmlformats.org/officeDocument/2006/relationships/slideLayout" Target="../slideLayouts/slideLayout229.xml"/><Relationship Id="rId50" Type="http://schemas.openxmlformats.org/officeDocument/2006/relationships/slideLayout" Target="../slideLayouts/slideLayout245.xml"/><Relationship Id="rId55" Type="http://schemas.openxmlformats.org/officeDocument/2006/relationships/slideLayout" Target="../slideLayouts/slideLayout250.xml"/><Relationship Id="rId7" Type="http://schemas.openxmlformats.org/officeDocument/2006/relationships/slideLayout" Target="../slideLayouts/slideLayout202.xml"/><Relationship Id="rId71" Type="http://schemas.openxmlformats.org/officeDocument/2006/relationships/slideLayout" Target="../slideLayouts/slideLayout26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21" Type="http://schemas.openxmlformats.org/officeDocument/2006/relationships/slideLayout" Target="../slideLayouts/slideLayout288.xml"/><Relationship Id="rId34" Type="http://schemas.openxmlformats.org/officeDocument/2006/relationships/slideLayout" Target="../slideLayouts/slideLayout301.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33" Type="http://schemas.openxmlformats.org/officeDocument/2006/relationships/slideLayout" Target="../slideLayouts/slideLayout300.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32" Type="http://schemas.openxmlformats.org/officeDocument/2006/relationships/slideLayout" Target="../slideLayouts/slideLayout299.xml"/><Relationship Id="rId37" Type="http://schemas.openxmlformats.org/officeDocument/2006/relationships/theme" Target="../theme/theme7.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36" Type="http://schemas.openxmlformats.org/officeDocument/2006/relationships/slideLayout" Target="../slideLayouts/slideLayout303.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slideLayout" Target="../slideLayouts/slideLayout298.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slideLayout" Target="../slideLayouts/slideLayout297.xml"/><Relationship Id="rId35" Type="http://schemas.openxmlformats.org/officeDocument/2006/relationships/slideLayout" Target="../slideLayouts/slideLayout302.xml"/><Relationship Id="rId8" Type="http://schemas.openxmlformats.org/officeDocument/2006/relationships/slideLayout" Target="../slideLayouts/slideLayout275.xml"/><Relationship Id="rId3" Type="http://schemas.openxmlformats.org/officeDocument/2006/relationships/slideLayout" Target="../slideLayouts/slideLayout27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slideLayout" Target="../slideLayouts/slideLayout329.xml"/><Relationship Id="rId39" Type="http://schemas.openxmlformats.org/officeDocument/2006/relationships/slideLayout" Target="../slideLayouts/slideLayout342.xml"/><Relationship Id="rId21" Type="http://schemas.openxmlformats.org/officeDocument/2006/relationships/slideLayout" Target="../slideLayouts/slideLayout324.xml"/><Relationship Id="rId34" Type="http://schemas.openxmlformats.org/officeDocument/2006/relationships/slideLayout" Target="../slideLayouts/slideLayout337.xml"/><Relationship Id="rId42" Type="http://schemas.openxmlformats.org/officeDocument/2006/relationships/slideLayout" Target="../slideLayouts/slideLayout345.xml"/><Relationship Id="rId7" Type="http://schemas.openxmlformats.org/officeDocument/2006/relationships/slideLayout" Target="../slideLayouts/slideLayout310.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29" Type="http://schemas.openxmlformats.org/officeDocument/2006/relationships/slideLayout" Target="../slideLayouts/slideLayout332.xml"/><Relationship Id="rId41" Type="http://schemas.openxmlformats.org/officeDocument/2006/relationships/slideLayout" Target="../slideLayouts/slideLayout344.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32" Type="http://schemas.openxmlformats.org/officeDocument/2006/relationships/slideLayout" Target="../slideLayouts/slideLayout335.xml"/><Relationship Id="rId37" Type="http://schemas.openxmlformats.org/officeDocument/2006/relationships/slideLayout" Target="../slideLayouts/slideLayout340.xml"/><Relationship Id="rId40" Type="http://schemas.openxmlformats.org/officeDocument/2006/relationships/slideLayout" Target="../slideLayouts/slideLayout343.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28" Type="http://schemas.openxmlformats.org/officeDocument/2006/relationships/slideLayout" Target="../slideLayouts/slideLayout331.xml"/><Relationship Id="rId36" Type="http://schemas.openxmlformats.org/officeDocument/2006/relationships/slideLayout" Target="../slideLayouts/slideLayout339.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31" Type="http://schemas.openxmlformats.org/officeDocument/2006/relationships/slideLayout" Target="../slideLayouts/slideLayout334.xml"/><Relationship Id="rId44" Type="http://schemas.openxmlformats.org/officeDocument/2006/relationships/theme" Target="../theme/theme8.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slideLayout" Target="../slideLayouts/slideLayout330.xml"/><Relationship Id="rId30" Type="http://schemas.openxmlformats.org/officeDocument/2006/relationships/slideLayout" Target="../slideLayouts/slideLayout333.xml"/><Relationship Id="rId35" Type="http://schemas.openxmlformats.org/officeDocument/2006/relationships/slideLayout" Target="../slideLayouts/slideLayout338.xml"/><Relationship Id="rId43" Type="http://schemas.openxmlformats.org/officeDocument/2006/relationships/slideLayout" Target="../slideLayouts/slideLayout346.xml"/><Relationship Id="rId8" Type="http://schemas.openxmlformats.org/officeDocument/2006/relationships/slideLayout" Target="../slideLayouts/slideLayout311.xml"/><Relationship Id="rId3" Type="http://schemas.openxmlformats.org/officeDocument/2006/relationships/slideLayout" Target="../slideLayouts/slideLayout306.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33" Type="http://schemas.openxmlformats.org/officeDocument/2006/relationships/slideLayout" Target="../slideLayouts/slideLayout336.xml"/><Relationship Id="rId38" Type="http://schemas.openxmlformats.org/officeDocument/2006/relationships/slideLayout" Target="../slideLayouts/slideLayout3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9B592-B748-3A9C-54E3-CD9CA1A49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CDDB7-EEAE-B391-958B-21BC1E983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C8EB2-810F-95E5-EB57-24E0F7EBB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EE225E-C1FA-4504-B911-D6021D66CEB4}" type="datetimeFigureOut">
              <a:rPr lang="en-US" smtClean="0"/>
              <a:t>11/26/2024</a:t>
            </a:fld>
            <a:endParaRPr lang="en-US"/>
          </a:p>
        </p:txBody>
      </p:sp>
      <p:sp>
        <p:nvSpPr>
          <p:cNvPr id="5" name="Footer Placeholder 4">
            <a:extLst>
              <a:ext uri="{FF2B5EF4-FFF2-40B4-BE49-F238E27FC236}">
                <a16:creationId xmlns:a16="http://schemas.microsoft.com/office/drawing/2014/main" id="{72F60B39-4F59-6743-5458-9A2DBB3300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7D712D-48E9-7799-F1E2-261E1C7DA4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03F747-6B24-4715-807A-E52F8025588D}" type="slidenum">
              <a:rPr lang="en-US" smtClean="0"/>
              <a:t>‹#›</a:t>
            </a:fld>
            <a:endParaRPr lang="en-US"/>
          </a:p>
        </p:txBody>
      </p:sp>
    </p:spTree>
    <p:extLst>
      <p:ext uri="{BB962C8B-B14F-4D97-AF65-F5344CB8AC3E}">
        <p14:creationId xmlns:p14="http://schemas.microsoft.com/office/powerpoint/2010/main" val="614097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graphicFrame>
        <p:nvGraphicFramePr>
          <p:cNvPr id="145" name="Object 144" hidden="1">
            <a:extLst>
              <a:ext uri="{FF2B5EF4-FFF2-40B4-BE49-F238E27FC236}">
                <a16:creationId xmlns:a16="http://schemas.microsoft.com/office/drawing/2014/main" id="{FFB19668-BACF-0E5E-CEA5-D6D7D007E266}"/>
              </a:ext>
            </a:extLst>
          </p:cNvPr>
          <p:cNvGraphicFramePr>
            <a:graphicFrameLocks noChangeAspect="1"/>
          </p:cNvGraphicFramePr>
          <p:nvPr userDrawn="1">
            <p:custDataLst>
              <p:tags r:id="rId7"/>
            </p:custDataLst>
            <p:extLst>
              <p:ext uri="{D42A27DB-BD31-4B8C-83A1-F6EECF244321}">
                <p14:modId xmlns:p14="http://schemas.microsoft.com/office/powerpoint/2010/main" val="1539800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25" imgH="424" progId="TCLayout.ActiveDocument.1">
                  <p:embed/>
                </p:oleObj>
              </mc:Choice>
              <mc:Fallback>
                <p:oleObj name="think-cell Slide" r:id="rId8" imgW="425" imgH="424" progId="TCLayout.ActiveDocument.1">
                  <p:embed/>
                  <p:pic>
                    <p:nvPicPr>
                      <p:cNvPr id="145" name="Object 144" hidden="1">
                        <a:extLst>
                          <a:ext uri="{FF2B5EF4-FFF2-40B4-BE49-F238E27FC236}">
                            <a16:creationId xmlns:a16="http://schemas.microsoft.com/office/drawing/2014/main" id="{FFB19668-BACF-0E5E-CEA5-D6D7D007E26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275621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54142"/>
          </a:solidFill>
          <a:effectLst/>
          <a:latin typeface="+mj-lt"/>
          <a:ea typeface="+mn-ea"/>
          <a:cs typeface="Segoe Sans Display Semibold"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3CF9-F6C1-EAC2-6ED5-F21274EDAC42}"/>
              </a:ext>
            </a:extLst>
          </p:cNvPr>
          <p:cNvSpPr>
            <a:spLocks noGrp="1"/>
          </p:cNvSpPr>
          <p:nvPr>
            <p:ph type="title"/>
          </p:nvPr>
        </p:nvSpPr>
        <p:spPr>
          <a:xfrm>
            <a:off x="594804" y="365125"/>
            <a:ext cx="108870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84AFB-9D3B-E902-0E64-B953D0E5C9E9}"/>
              </a:ext>
            </a:extLst>
          </p:cNvPr>
          <p:cNvSpPr>
            <a:spLocks noGrp="1"/>
          </p:cNvSpPr>
          <p:nvPr>
            <p:ph type="body" idx="1"/>
          </p:nvPr>
        </p:nvSpPr>
        <p:spPr>
          <a:xfrm>
            <a:off x="594804" y="1825625"/>
            <a:ext cx="10887012" cy="41135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54D8918F-6808-DDE5-4A7C-495DAC248971}"/>
              </a:ext>
            </a:extLst>
          </p:cNvPr>
          <p:cNvSpPr>
            <a:spLocks noGrp="1"/>
          </p:cNvSpPr>
          <p:nvPr>
            <p:ph type="ftr" sz="quarter" idx="3"/>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10" name="Slide Number Placeholder 5">
            <a:extLst>
              <a:ext uri="{FF2B5EF4-FFF2-40B4-BE49-F238E27FC236}">
                <a16:creationId xmlns:a16="http://schemas.microsoft.com/office/drawing/2014/main" id="{A2BAE7F7-F858-A80B-8F72-EFA0C33C1006}"/>
              </a:ext>
            </a:extLst>
          </p:cNvPr>
          <p:cNvSpPr>
            <a:spLocks noGrp="1"/>
          </p:cNvSpPr>
          <p:nvPr>
            <p:ph type="sldNum" sz="quarter" idx="4"/>
          </p:nvPr>
        </p:nvSpPr>
        <p:spPr>
          <a:xfrm>
            <a:off x="8738616" y="6072886"/>
            <a:ext cx="2743200" cy="365125"/>
          </a:xfrm>
          <a:prstGeom prst="rect">
            <a:avLst/>
          </a:prstGeom>
        </p:spPr>
        <p:txBody>
          <a:bodyPr/>
          <a:lstStyle>
            <a:lvl1pPr algn="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1751665525"/>
      </p:ext>
    </p:extLst>
  </p:cSld>
  <p:clrMap bg1="lt1" tx1="dk1" bg2="lt2" tx2="dk2" accent1="accent1" accent2="accent2" accent3="accent3" accent4="accent4" accent5="accent5" accent6="accent6" hlink="hlink" folHlink="folHlink"/>
  <p:sldLayoutIdLst>
    <p:sldLayoutId id="2147483712" r:id="rId1"/>
    <p:sldLayoutId id="21474837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853790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 id="2147483762" r:id="rId48"/>
    <p:sldLayoutId id="2147483763" r:id="rId49"/>
    <p:sldLayoutId id="2147483764" r:id="rId50"/>
    <p:sldLayoutId id="2147483765" r:id="rId51"/>
    <p:sldLayoutId id="2147483766" r:id="rId52"/>
    <p:sldLayoutId id="2147483767" r:id="rId53"/>
    <p:sldLayoutId id="2147483768" r:id="rId54"/>
    <p:sldLayoutId id="2147483769" r:id="rId55"/>
    <p:sldLayoutId id="2147483770" r:id="rId56"/>
    <p:sldLayoutId id="2147483771" r:id="rId57"/>
    <p:sldLayoutId id="2147483772" r:id="rId58"/>
    <p:sldLayoutId id="2147483773" r:id="rId59"/>
    <p:sldLayoutId id="2147483774" r:id="rId60"/>
    <p:sldLayoutId id="2147483775" r:id="rId61"/>
    <p:sldLayoutId id="2147483776" r:id="rId62"/>
    <p:sldLayoutId id="2147483777" r:id="rId63"/>
    <p:sldLayoutId id="2147483778" r:id="rId64"/>
    <p:sldLayoutId id="2147483779" r:id="rId65"/>
    <p:sldLayoutId id="2147483780" r:id="rId66"/>
    <p:sldLayoutId id="2147483781" r:id="rId67"/>
    <p:sldLayoutId id="2147483782" r:id="rId68"/>
    <p:sldLayoutId id="2147483783" r:id="rId69"/>
    <p:sldLayoutId id="2147483784" r:id="rId70"/>
    <p:sldLayoutId id="2147483785" r:id="rId71"/>
    <p:sldLayoutId id="2147483786"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5886996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 id="2147483824" r:id="rId37"/>
    <p:sldLayoutId id="2147483825" r:id="rId38"/>
    <p:sldLayoutId id="2147483826" r:id="rId39"/>
    <p:sldLayoutId id="2147483827" r:id="rId40"/>
    <p:sldLayoutId id="2147483828" r:id="rId41"/>
    <p:sldLayoutId id="2147483829" r:id="rId42"/>
    <p:sldLayoutId id="2147483830" r:id="rId43"/>
    <p:sldLayoutId id="2147483831" r:id="rId44"/>
    <p:sldLayoutId id="2147483832" r:id="rId45"/>
    <p:sldLayoutId id="2147483833" r:id="rId46"/>
    <p:sldLayoutId id="2147483834" r:id="rId47"/>
    <p:sldLayoutId id="2147483835" r:id="rId48"/>
    <p:sldLayoutId id="2147483836" r:id="rId49"/>
    <p:sldLayoutId id="2147483837" r:id="rId50"/>
    <p:sldLayoutId id="2147483838" r:id="rId51"/>
    <p:sldLayoutId id="2147483839" r:id="rId52"/>
    <p:sldLayoutId id="2147483840" r:id="rId53"/>
    <p:sldLayoutId id="2147483841" r:id="rId54"/>
    <p:sldLayoutId id="2147483842" r:id="rId55"/>
    <p:sldLayoutId id="2147483843" r:id="rId56"/>
    <p:sldLayoutId id="2147483844" r:id="rId57"/>
    <p:sldLayoutId id="2147483845" r:id="rId58"/>
    <p:sldLayoutId id="2147483846" r:id="rId59"/>
    <p:sldLayoutId id="2147483847" r:id="rId60"/>
    <p:sldLayoutId id="2147483848" r:id="rId61"/>
    <p:sldLayoutId id="2147483849" r:id="rId62"/>
    <p:sldLayoutId id="2147483850" r:id="rId63"/>
    <p:sldLayoutId id="2147483851" r:id="rId64"/>
    <p:sldLayoutId id="2147483852" r:id="rId65"/>
    <p:sldLayoutId id="2147483853" r:id="rId66"/>
    <p:sldLayoutId id="2147483854" r:id="rId67"/>
    <p:sldLayoutId id="2147483855" r:id="rId68"/>
    <p:sldLayoutId id="2147483856" r:id="rId69"/>
    <p:sldLayoutId id="2147483857" r:id="rId70"/>
    <p:sldLayoutId id="2147483858" r:id="rId71"/>
    <p:sldLayoutId id="2147483859" r:id="rId7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Tree>
    <p:extLst>
      <p:ext uri="{BB962C8B-B14F-4D97-AF65-F5344CB8AC3E}">
        <p14:creationId xmlns:p14="http://schemas.microsoft.com/office/powerpoint/2010/main" val="53600121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 id="2147483920" r:id="rId60"/>
    <p:sldLayoutId id="2147483921" r:id="rId61"/>
    <p:sldLayoutId id="2147483922" r:id="rId62"/>
    <p:sldLayoutId id="2147483923" r:id="rId63"/>
    <p:sldLayoutId id="2147483924" r:id="rId64"/>
    <p:sldLayoutId id="2147483925" r:id="rId65"/>
    <p:sldLayoutId id="2147483926" r:id="rId66"/>
    <p:sldLayoutId id="2147483927" r:id="rId67"/>
    <p:sldLayoutId id="2147483928" r:id="rId68"/>
    <p:sldLayoutId id="2147483929" r:id="rId69"/>
    <p:sldLayoutId id="2147483930" r:id="rId70"/>
    <p:sldLayoutId id="2147483931" r:id="rId71"/>
    <p:sldLayoutId id="21474839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440705"/>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736151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 id="2147484008" r:id="rId38"/>
    <p:sldLayoutId id="2147484009" r:id="rId39"/>
    <p:sldLayoutId id="2147484010" r:id="rId40"/>
    <p:sldLayoutId id="2147484011" r:id="rId41"/>
    <p:sldLayoutId id="2147484012" r:id="rId42"/>
    <p:sldLayoutId id="2147484013" r:id="rId4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2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3" Type="http://schemas.openxmlformats.org/officeDocument/2006/relationships/image" Target="../media/image97.png"/><Relationship Id="rId7" Type="http://schemas.openxmlformats.org/officeDocument/2006/relationships/image" Target="../media/image94.png"/><Relationship Id="rId12"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50.xml"/><Relationship Id="rId6" Type="http://schemas.openxmlformats.org/officeDocument/2006/relationships/image" Target="../media/image100.svg"/><Relationship Id="rId11" Type="http://schemas.openxmlformats.org/officeDocument/2006/relationships/image" Target="../media/image104.svg"/><Relationship Id="rId5" Type="http://schemas.openxmlformats.org/officeDocument/2006/relationships/image" Target="../media/image99.png"/><Relationship Id="rId10" Type="http://schemas.openxmlformats.org/officeDocument/2006/relationships/image" Target="../media/image103.png"/><Relationship Id="rId4" Type="http://schemas.openxmlformats.org/officeDocument/2006/relationships/image" Target="../media/image98.svg"/><Relationship Id="rId9" Type="http://schemas.openxmlformats.org/officeDocument/2006/relationships/image" Target="../media/image102.svg"/></Relationships>
</file>

<file path=ppt/slides/_rels/slide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5.xml"/></Relationships>
</file>

<file path=ppt/slides/_rels/slide15.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92.png"/><Relationship Id="rId2" Type="http://schemas.openxmlformats.org/officeDocument/2006/relationships/notesSlide" Target="../notesSlides/notesSlide11.xml"/><Relationship Id="rId16" Type="http://schemas.openxmlformats.org/officeDocument/2006/relationships/image" Target="../media/image120.svg"/><Relationship Id="rId1" Type="http://schemas.openxmlformats.org/officeDocument/2006/relationships/slideLayout" Target="../slideLayouts/slideLayout114.xml"/><Relationship Id="rId6" Type="http://schemas.openxmlformats.org/officeDocument/2006/relationships/image" Target="../media/image110.svg"/><Relationship Id="rId11" Type="http://schemas.openxmlformats.org/officeDocument/2006/relationships/image" Target="../media/image115.sv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svg"/><Relationship Id="rId9" Type="http://schemas.openxmlformats.org/officeDocument/2006/relationships/image" Target="../media/image113.svg"/><Relationship Id="rId14" Type="http://schemas.openxmlformats.org/officeDocument/2006/relationships/image" Target="../media/image1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7.xml"/></Relationships>
</file>

<file path=ppt/slides/_rels/slide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147.xml"/><Relationship Id="rId4" Type="http://schemas.openxmlformats.org/officeDocument/2006/relationships/image" Target="../media/image122.svg"/></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azure/machine-learning/prompt-flow/overview-what-is-prompt-flow?view=azureml-api-2" TargetMode="External"/><Relationship Id="rId2" Type="http://schemas.openxmlformats.org/officeDocument/2006/relationships/notesSlide" Target="../notesSlides/notesSlide14.xml"/><Relationship Id="rId1" Type="http://schemas.openxmlformats.org/officeDocument/2006/relationships/slideLayout" Target="../slideLayouts/slideLayout145.xml"/></Relationships>
</file>

<file path=ppt/slides/_rels/slide1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emf"/><Relationship Id="rId7" Type="http://schemas.openxmlformats.org/officeDocument/2006/relationships/image" Target="../media/image126.svg"/><Relationship Id="rId2" Type="http://schemas.openxmlformats.org/officeDocument/2006/relationships/notesSlide" Target="../notesSlides/notesSlide15.xml"/><Relationship Id="rId1" Type="http://schemas.openxmlformats.org/officeDocument/2006/relationships/slideLayout" Target="../slideLayouts/slideLayout145.xml"/><Relationship Id="rId6" Type="http://schemas.openxmlformats.org/officeDocument/2006/relationships/image" Target="../media/image107.png"/><Relationship Id="rId5" Type="http://schemas.openxmlformats.org/officeDocument/2006/relationships/image" Target="../media/image125.emf"/><Relationship Id="rId4" Type="http://schemas.openxmlformats.org/officeDocument/2006/relationships/image" Target="../media/image124.png"/><Relationship Id="rId9" Type="http://schemas.openxmlformats.org/officeDocument/2006/relationships/image" Target="../media/image128.svg"/></Relationships>
</file>

<file path=ppt/slides/_rels/slide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09.png"/><Relationship Id="rId18" Type="http://schemas.openxmlformats.org/officeDocument/2006/relationships/image" Target="../media/image127.png"/><Relationship Id="rId26" Type="http://schemas.openxmlformats.org/officeDocument/2006/relationships/image" Target="../media/image147.png"/><Relationship Id="rId3" Type="http://schemas.openxmlformats.org/officeDocument/2006/relationships/image" Target="../media/image129.png"/><Relationship Id="rId21" Type="http://schemas.openxmlformats.org/officeDocument/2006/relationships/image" Target="../media/image142.sv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0.png"/><Relationship Id="rId25" Type="http://schemas.openxmlformats.org/officeDocument/2006/relationships/image" Target="../media/image146.svg"/><Relationship Id="rId2" Type="http://schemas.openxmlformats.org/officeDocument/2006/relationships/notesSlide" Target="../notesSlides/notesSlide16.xml"/><Relationship Id="rId16" Type="http://schemas.openxmlformats.org/officeDocument/2006/relationships/image" Target="../media/image139.svg"/><Relationship Id="rId20" Type="http://schemas.openxmlformats.org/officeDocument/2006/relationships/image" Target="../media/image141.png"/><Relationship Id="rId29" Type="http://schemas.openxmlformats.org/officeDocument/2006/relationships/image" Target="../media/image150.svg"/><Relationship Id="rId1" Type="http://schemas.openxmlformats.org/officeDocument/2006/relationships/slideLayout" Target="../slideLayouts/slideLayout48.xml"/><Relationship Id="rId6" Type="http://schemas.openxmlformats.org/officeDocument/2006/relationships/image" Target="../media/image132.svg"/><Relationship Id="rId11" Type="http://schemas.openxmlformats.org/officeDocument/2006/relationships/image" Target="../media/image137.png"/><Relationship Id="rId24" Type="http://schemas.openxmlformats.org/officeDocument/2006/relationships/image" Target="../media/image145.png"/><Relationship Id="rId5" Type="http://schemas.openxmlformats.org/officeDocument/2006/relationships/image" Target="../media/image131.png"/><Relationship Id="rId15" Type="http://schemas.openxmlformats.org/officeDocument/2006/relationships/image" Target="../media/image116.png"/><Relationship Id="rId23" Type="http://schemas.openxmlformats.org/officeDocument/2006/relationships/image" Target="../media/image144.svg"/><Relationship Id="rId28" Type="http://schemas.openxmlformats.org/officeDocument/2006/relationships/image" Target="../media/image149.png"/><Relationship Id="rId10" Type="http://schemas.openxmlformats.org/officeDocument/2006/relationships/image" Target="../media/image136.svg"/><Relationship Id="rId19" Type="http://schemas.openxmlformats.org/officeDocument/2006/relationships/image" Target="../media/image128.sv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10.svg"/><Relationship Id="rId22" Type="http://schemas.openxmlformats.org/officeDocument/2006/relationships/image" Target="../media/image143.png"/><Relationship Id="rId27" Type="http://schemas.openxmlformats.org/officeDocument/2006/relationships/image" Target="../media/image148.svg"/></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hyperlink" Target="https://github.com/Boykai/octo-microhack-rag-ai-and-your-dat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84.xml"/></Relationships>
</file>

<file path=ppt/slides/_rels/slide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5330-C30D-1E19-84E7-102B623FFAA8}"/>
              </a:ext>
            </a:extLst>
          </p:cNvPr>
          <p:cNvSpPr>
            <a:spLocks noGrp="1"/>
          </p:cNvSpPr>
          <p:nvPr>
            <p:ph type="ctrTitle"/>
          </p:nvPr>
        </p:nvSpPr>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a:t>
            </a:r>
          </a:p>
        </p:txBody>
      </p:sp>
      <p:sp>
        <p:nvSpPr>
          <p:cNvPr id="3" name="Subtitle 2">
            <a:extLst>
              <a:ext uri="{FF2B5EF4-FFF2-40B4-BE49-F238E27FC236}">
                <a16:creationId xmlns:a16="http://schemas.microsoft.com/office/drawing/2014/main" id="{762C0C59-2648-5376-88C0-273337933B64}"/>
              </a:ext>
            </a:extLst>
          </p:cNvPr>
          <p:cNvSpPr>
            <a:spLocks noGrp="1"/>
          </p:cNvSpPr>
          <p:nvPr>
            <p:ph type="subTitle" idx="1"/>
          </p:nvPr>
        </p:nvSpPr>
        <p:spPr/>
        <p:txBody>
          <a:bodyPr/>
          <a:lstStyle/>
          <a:p>
            <a:r>
              <a:rPr kumimoji="0" lang="en-US" sz="2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RAG AI &amp; Your Data</a:t>
            </a:r>
            <a:endParaRPr lang="en-US">
              <a:solidFill>
                <a:schemeClr val="bg1"/>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5BD0C505-A37A-1E42-4C1D-D2DB4778AD4E}"/>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pic>
        <p:nvPicPr>
          <p:cNvPr id="5" name="Picture 4">
            <a:extLst>
              <a:ext uri="{FF2B5EF4-FFF2-40B4-BE49-F238E27FC236}">
                <a16:creationId xmlns:a16="http://schemas.microsoft.com/office/drawing/2014/main" id="{3F0976CE-C0D6-1C90-4613-237711182E3D}"/>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6" name="TextBox 5">
            <a:extLst>
              <a:ext uri="{FF2B5EF4-FFF2-40B4-BE49-F238E27FC236}">
                <a16:creationId xmlns:a16="http://schemas.microsoft.com/office/drawing/2014/main" id="{1E8BF2A8-9065-5E1F-3C7E-AFC9559B7619}"/>
              </a:ext>
            </a:extLst>
          </p:cNvPr>
          <p:cNvSpPr txBox="1"/>
          <p:nvPr/>
        </p:nvSpPr>
        <p:spPr>
          <a:xfrm>
            <a:off x="8859752" y="6058677"/>
            <a:ext cx="28656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Presented by</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Americas Office of the CTO</a:t>
            </a:r>
          </a:p>
        </p:txBody>
      </p:sp>
      <p:pic>
        <p:nvPicPr>
          <p:cNvPr id="8" name="Picture 7" descr="A logo with a globe and text&#10;&#10;Description automatically generated">
            <a:extLst>
              <a:ext uri="{FF2B5EF4-FFF2-40B4-BE49-F238E27FC236}">
                <a16:creationId xmlns:a16="http://schemas.microsoft.com/office/drawing/2014/main" id="{6EDE46AA-9FA5-06A1-BDDA-9816260A7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2" y="806235"/>
            <a:ext cx="1391997" cy="1338330"/>
          </a:xfrm>
          <a:prstGeom prst="rect">
            <a:avLst/>
          </a:prstGeom>
        </p:spPr>
      </p:pic>
    </p:spTree>
    <p:extLst>
      <p:ext uri="{BB962C8B-B14F-4D97-AF65-F5344CB8AC3E}">
        <p14:creationId xmlns:p14="http://schemas.microsoft.com/office/powerpoint/2010/main" val="290390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FCCB-C668-E375-745A-4092D4DA792D}"/>
              </a:ext>
            </a:extLst>
          </p:cNvPr>
          <p:cNvSpPr>
            <a:spLocks noGrp="1"/>
          </p:cNvSpPr>
          <p:nvPr>
            <p:ph type="title"/>
          </p:nvPr>
        </p:nvSpPr>
        <p:spPr>
          <a:xfrm>
            <a:off x="618744" y="209677"/>
            <a:ext cx="9064752" cy="1097915"/>
          </a:xfrm>
        </p:spPr>
        <p:txBody>
          <a:bodyPr/>
          <a:lstStyle/>
          <a:p>
            <a:r>
              <a:rPr lang="en-US">
                <a:latin typeface="Segoe UI Semibold" panose="020B0702040204020203" pitchFamily="34" charset="0"/>
                <a:cs typeface="Segoe UI Semibold" panose="020B0702040204020203" pitchFamily="34" charset="0"/>
              </a:rPr>
              <a:t>Microsoft Microhack</a:t>
            </a:r>
          </a:p>
        </p:txBody>
      </p:sp>
      <p:sp>
        <p:nvSpPr>
          <p:cNvPr id="3" name="Text Placeholder 2">
            <a:extLst>
              <a:ext uri="{FF2B5EF4-FFF2-40B4-BE49-F238E27FC236}">
                <a16:creationId xmlns:a16="http://schemas.microsoft.com/office/drawing/2014/main" id="{A1215DBE-C581-DF12-8B02-1BB4FA99B94C}"/>
              </a:ext>
            </a:extLst>
          </p:cNvPr>
          <p:cNvSpPr>
            <a:spLocks noGrp="1"/>
          </p:cNvSpPr>
          <p:nvPr>
            <p:ph type="body" sz="quarter" idx="13"/>
          </p:nvPr>
        </p:nvSpPr>
        <p:spPr>
          <a:xfrm>
            <a:off x="618745" y="1344676"/>
            <a:ext cx="9064752" cy="511175"/>
          </a:xfrm>
        </p:spPr>
        <p:txBody>
          <a:bodyPr/>
          <a:lstStyle/>
          <a:p>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RAG AI &amp; Your Data</a:t>
            </a:r>
            <a:endParaRPr lang="en-US"/>
          </a:p>
        </p:txBody>
      </p:sp>
      <p:sp>
        <p:nvSpPr>
          <p:cNvPr id="5" name="Text Placeholder 4">
            <a:extLst>
              <a:ext uri="{FF2B5EF4-FFF2-40B4-BE49-F238E27FC236}">
                <a16:creationId xmlns:a16="http://schemas.microsoft.com/office/drawing/2014/main" id="{8AF51EFE-C206-4E9F-1ECA-69B8E804771B}"/>
              </a:ext>
            </a:extLst>
          </p:cNvPr>
          <p:cNvSpPr>
            <a:spLocks noGrp="1"/>
          </p:cNvSpPr>
          <p:nvPr>
            <p:ph type="body" sz="quarter" idx="15"/>
          </p:nvPr>
        </p:nvSpPr>
        <p:spPr>
          <a:xfrm>
            <a:off x="673608" y="2556796"/>
            <a:ext cx="1996440" cy="381190"/>
          </a:xfrm>
        </p:spPr>
        <p:txBody>
          <a:bodyPr/>
          <a:lstStyle/>
          <a:p>
            <a:r>
              <a:rPr lang="en-US" sz="2000"/>
              <a:t>Overview</a:t>
            </a:r>
          </a:p>
        </p:txBody>
      </p:sp>
      <p:sp>
        <p:nvSpPr>
          <p:cNvPr id="10" name="Text Placeholder 9">
            <a:extLst>
              <a:ext uri="{FF2B5EF4-FFF2-40B4-BE49-F238E27FC236}">
                <a16:creationId xmlns:a16="http://schemas.microsoft.com/office/drawing/2014/main" id="{704798AF-C115-FD01-660C-FACB9324AE67}"/>
              </a:ext>
            </a:extLst>
          </p:cNvPr>
          <p:cNvSpPr>
            <a:spLocks noGrp="1"/>
          </p:cNvSpPr>
          <p:nvPr>
            <p:ph type="body" sz="quarter" idx="20"/>
          </p:nvPr>
        </p:nvSpPr>
        <p:spPr>
          <a:xfrm>
            <a:off x="673608" y="3391012"/>
            <a:ext cx="1996440" cy="778652"/>
          </a:xfrm>
        </p:spPr>
        <p:txBody>
          <a:bodyPr/>
          <a:lstStyle/>
          <a:p>
            <a:r>
              <a:rPr lang="en-US"/>
              <a:t>Outline the Microhack experience, review customer scenario and related technologies.</a:t>
            </a:r>
          </a:p>
        </p:txBody>
      </p:sp>
      <p:sp>
        <p:nvSpPr>
          <p:cNvPr id="15" name="Text Placeholder 14">
            <a:extLst>
              <a:ext uri="{FF2B5EF4-FFF2-40B4-BE49-F238E27FC236}">
                <a16:creationId xmlns:a16="http://schemas.microsoft.com/office/drawing/2014/main" id="{CEF0FB64-55E0-EC94-60C2-AF7B00F7949A}"/>
              </a:ext>
            </a:extLst>
          </p:cNvPr>
          <p:cNvSpPr>
            <a:spLocks noGrp="1"/>
          </p:cNvSpPr>
          <p:nvPr>
            <p:ph type="body" sz="quarter" idx="25"/>
          </p:nvPr>
        </p:nvSpPr>
        <p:spPr>
          <a:xfrm>
            <a:off x="670560" y="4505738"/>
            <a:ext cx="893064" cy="335470"/>
          </a:xfrm>
        </p:spPr>
        <p:txBody>
          <a:bodyPr/>
          <a:lstStyle/>
          <a:p>
            <a:r>
              <a:rPr lang="en-US"/>
              <a:t>1</a:t>
            </a:r>
          </a:p>
        </p:txBody>
      </p:sp>
      <p:pic>
        <p:nvPicPr>
          <p:cNvPr id="216" name="Picture Placeholder 215" descr="3d Glasses">
            <a:extLst>
              <a:ext uri="{FF2B5EF4-FFF2-40B4-BE49-F238E27FC236}">
                <a16:creationId xmlns:a16="http://schemas.microsoft.com/office/drawing/2014/main" id="{77F5520F-24C4-6968-9481-7307959BD532}"/>
              </a:ext>
            </a:extLst>
          </p:cNvPr>
          <p:cNvPicPr>
            <a:picLocks noGrp="1" noChangeAspect="1"/>
          </p:cNvPicPr>
          <p:nvPr>
            <p:ph type="pic" sz="quarter" idx="35"/>
          </p:nvPr>
        </p:nvPicPr>
        <p:blipFill>
          <a:blip r:embed="rId3">
            <a:extLst>
              <a:ext uri="{96DAC541-7B7A-43D3-8B79-37D633B846F1}">
                <asvg:svgBlip xmlns:asvg="http://schemas.microsoft.com/office/drawing/2016/SVG/main" r:embed="rId4"/>
              </a:ext>
            </a:extLst>
          </a:blip>
          <a:srcRect/>
          <a:stretch/>
        </p:blipFill>
        <p:spPr>
          <a:xfrm>
            <a:off x="1796796" y="4513453"/>
            <a:ext cx="457200" cy="457200"/>
          </a:xfrm>
        </p:spPr>
      </p:pic>
      <p:sp>
        <p:nvSpPr>
          <p:cNvPr id="16" name="Text Placeholder 15">
            <a:extLst>
              <a:ext uri="{FF2B5EF4-FFF2-40B4-BE49-F238E27FC236}">
                <a16:creationId xmlns:a16="http://schemas.microsoft.com/office/drawing/2014/main" id="{7CD1A1A3-7B06-540A-7142-A38FDAEFF942}"/>
              </a:ext>
            </a:extLst>
          </p:cNvPr>
          <p:cNvSpPr>
            <a:spLocks noGrp="1"/>
          </p:cNvSpPr>
          <p:nvPr>
            <p:ph type="body" sz="quarter" idx="26"/>
          </p:nvPr>
        </p:nvSpPr>
        <p:spPr>
          <a:xfrm>
            <a:off x="670560" y="4894756"/>
            <a:ext cx="893064" cy="335470"/>
          </a:xfrm>
        </p:spPr>
        <p:txBody>
          <a:bodyPr/>
          <a:lstStyle/>
          <a:p>
            <a:r>
              <a:rPr lang="en-US"/>
              <a:t>60 minutes</a:t>
            </a:r>
          </a:p>
        </p:txBody>
      </p:sp>
      <p:sp>
        <p:nvSpPr>
          <p:cNvPr id="6" name="Text Placeholder 5">
            <a:extLst>
              <a:ext uri="{FF2B5EF4-FFF2-40B4-BE49-F238E27FC236}">
                <a16:creationId xmlns:a16="http://schemas.microsoft.com/office/drawing/2014/main" id="{D392FED6-AAD8-5F8E-79B4-DF24A782374A}"/>
              </a:ext>
            </a:extLst>
          </p:cNvPr>
          <p:cNvSpPr>
            <a:spLocks noGrp="1"/>
          </p:cNvSpPr>
          <p:nvPr>
            <p:ph type="body" sz="quarter" idx="16"/>
          </p:nvPr>
        </p:nvSpPr>
        <p:spPr>
          <a:xfrm>
            <a:off x="2862072" y="2556796"/>
            <a:ext cx="1996440" cy="381190"/>
          </a:xfrm>
        </p:spPr>
        <p:txBody>
          <a:bodyPr/>
          <a:lstStyle/>
          <a:p>
            <a:r>
              <a:rPr lang="en-US" sz="2000"/>
              <a:t>Hack</a:t>
            </a:r>
          </a:p>
        </p:txBody>
      </p:sp>
      <p:sp>
        <p:nvSpPr>
          <p:cNvPr id="11" name="Text Placeholder 10">
            <a:extLst>
              <a:ext uri="{FF2B5EF4-FFF2-40B4-BE49-F238E27FC236}">
                <a16:creationId xmlns:a16="http://schemas.microsoft.com/office/drawing/2014/main" id="{743309AC-45B9-55D7-27D2-36A3565F37F2}"/>
              </a:ext>
            </a:extLst>
          </p:cNvPr>
          <p:cNvSpPr>
            <a:spLocks noGrp="1"/>
          </p:cNvSpPr>
          <p:nvPr>
            <p:ph type="body" sz="quarter" idx="21"/>
          </p:nvPr>
        </p:nvSpPr>
        <p:spPr>
          <a:xfrm>
            <a:off x="2862072" y="3391012"/>
            <a:ext cx="1996440" cy="778652"/>
          </a:xfrm>
        </p:spPr>
        <p:txBody>
          <a:bodyPr vert="horz" lIns="91440" tIns="0" rIns="91440" bIns="45720" rtlCol="0" anchor="t">
            <a:noAutofit/>
          </a:bodyPr>
          <a:lstStyle/>
          <a:p>
            <a:r>
              <a:rPr lang="en-US"/>
              <a:t>Participants will work in teams to complete hands-on lab by tackling a series of challenges.</a:t>
            </a:r>
          </a:p>
        </p:txBody>
      </p:sp>
      <p:sp>
        <p:nvSpPr>
          <p:cNvPr id="17" name="Text Placeholder 16">
            <a:extLst>
              <a:ext uri="{FF2B5EF4-FFF2-40B4-BE49-F238E27FC236}">
                <a16:creationId xmlns:a16="http://schemas.microsoft.com/office/drawing/2014/main" id="{06CF7B6D-90A6-8A59-BCF3-987FD30E7D32}"/>
              </a:ext>
            </a:extLst>
          </p:cNvPr>
          <p:cNvSpPr>
            <a:spLocks noGrp="1"/>
          </p:cNvSpPr>
          <p:nvPr>
            <p:ph type="body" sz="quarter" idx="27"/>
          </p:nvPr>
        </p:nvSpPr>
        <p:spPr>
          <a:xfrm>
            <a:off x="2862072" y="4505738"/>
            <a:ext cx="893064" cy="335470"/>
          </a:xfrm>
        </p:spPr>
        <p:txBody>
          <a:bodyPr/>
          <a:lstStyle/>
          <a:p>
            <a:r>
              <a:rPr lang="en-US"/>
              <a:t>2</a:t>
            </a:r>
          </a:p>
        </p:txBody>
      </p:sp>
      <p:pic>
        <p:nvPicPr>
          <p:cNvPr id="248" name="Picture Placeholder 247" descr="Notebook">
            <a:extLst>
              <a:ext uri="{FF2B5EF4-FFF2-40B4-BE49-F238E27FC236}">
                <a16:creationId xmlns:a16="http://schemas.microsoft.com/office/drawing/2014/main" id="{80BB589F-B280-8794-B12E-C4B4F9F40D8F}"/>
              </a:ext>
            </a:extLst>
          </p:cNvPr>
          <p:cNvPicPr>
            <a:picLocks noGrp="1" noChangeAspect="1"/>
          </p:cNvPicPr>
          <p:nvPr>
            <p:ph type="pic" sz="quarter" idx="36"/>
          </p:nvPr>
        </p:nvPicPr>
        <p:blipFill>
          <a:blip r:embed="rId5">
            <a:extLst>
              <a:ext uri="{96DAC541-7B7A-43D3-8B79-37D633B846F1}">
                <asvg:svgBlip xmlns:asvg="http://schemas.microsoft.com/office/drawing/2016/SVG/main" r:embed="rId6"/>
              </a:ext>
            </a:extLst>
          </a:blip>
          <a:srcRect t="1020" b="1020"/>
          <a:stretch/>
        </p:blipFill>
        <p:spPr>
          <a:xfrm>
            <a:off x="4002024" y="4513453"/>
            <a:ext cx="457200" cy="457200"/>
          </a:xfrm>
        </p:spPr>
      </p:pic>
      <p:sp>
        <p:nvSpPr>
          <p:cNvPr id="18" name="Text Placeholder 17">
            <a:extLst>
              <a:ext uri="{FF2B5EF4-FFF2-40B4-BE49-F238E27FC236}">
                <a16:creationId xmlns:a16="http://schemas.microsoft.com/office/drawing/2014/main" id="{678764F9-E4BE-4CDA-9057-9DAC71454214}"/>
              </a:ext>
            </a:extLst>
          </p:cNvPr>
          <p:cNvSpPr>
            <a:spLocks noGrp="1"/>
          </p:cNvSpPr>
          <p:nvPr>
            <p:ph type="body" sz="quarter" idx="28"/>
          </p:nvPr>
        </p:nvSpPr>
        <p:spPr>
          <a:xfrm>
            <a:off x="2862072" y="4894756"/>
            <a:ext cx="893064" cy="335470"/>
          </a:xfrm>
        </p:spPr>
        <p:txBody>
          <a:bodyPr/>
          <a:lstStyle/>
          <a:p>
            <a:r>
              <a:rPr lang="en-US"/>
              <a:t>110 minutes</a:t>
            </a:r>
          </a:p>
        </p:txBody>
      </p:sp>
      <p:sp>
        <p:nvSpPr>
          <p:cNvPr id="7" name="Text Placeholder 6">
            <a:extLst>
              <a:ext uri="{FF2B5EF4-FFF2-40B4-BE49-F238E27FC236}">
                <a16:creationId xmlns:a16="http://schemas.microsoft.com/office/drawing/2014/main" id="{8C718A59-7FF0-150D-65DA-7E2BCFAC70CD}"/>
              </a:ext>
            </a:extLst>
          </p:cNvPr>
          <p:cNvSpPr>
            <a:spLocks noGrp="1"/>
          </p:cNvSpPr>
          <p:nvPr>
            <p:ph type="body" sz="quarter" idx="17"/>
          </p:nvPr>
        </p:nvSpPr>
        <p:spPr>
          <a:xfrm>
            <a:off x="5050536" y="2534674"/>
            <a:ext cx="1996440" cy="381190"/>
          </a:xfrm>
        </p:spPr>
        <p:txBody>
          <a:bodyPr/>
          <a:lstStyle/>
          <a:p>
            <a:r>
              <a:rPr lang="en-US" sz="2000"/>
              <a:t>Break</a:t>
            </a:r>
          </a:p>
        </p:txBody>
      </p:sp>
      <p:sp>
        <p:nvSpPr>
          <p:cNvPr id="12" name="Text Placeholder 11">
            <a:extLst>
              <a:ext uri="{FF2B5EF4-FFF2-40B4-BE49-F238E27FC236}">
                <a16:creationId xmlns:a16="http://schemas.microsoft.com/office/drawing/2014/main" id="{8AD98222-E384-9A18-1F02-89CAC7CC3BB8}"/>
              </a:ext>
            </a:extLst>
          </p:cNvPr>
          <p:cNvSpPr>
            <a:spLocks noGrp="1"/>
          </p:cNvSpPr>
          <p:nvPr>
            <p:ph type="body" sz="quarter" idx="22"/>
          </p:nvPr>
        </p:nvSpPr>
        <p:spPr>
          <a:xfrm>
            <a:off x="5050536" y="3391012"/>
            <a:ext cx="1996440" cy="778652"/>
          </a:xfrm>
        </p:spPr>
        <p:txBody>
          <a:bodyPr/>
          <a:lstStyle/>
          <a:p>
            <a:r>
              <a:rPr lang="en-US"/>
              <a:t>Break for all participants.</a:t>
            </a:r>
          </a:p>
        </p:txBody>
      </p:sp>
      <p:sp>
        <p:nvSpPr>
          <p:cNvPr id="19" name="Text Placeholder 18">
            <a:extLst>
              <a:ext uri="{FF2B5EF4-FFF2-40B4-BE49-F238E27FC236}">
                <a16:creationId xmlns:a16="http://schemas.microsoft.com/office/drawing/2014/main" id="{241E28D7-854E-501F-42D9-C642C74C2B72}"/>
              </a:ext>
            </a:extLst>
          </p:cNvPr>
          <p:cNvSpPr>
            <a:spLocks noGrp="1"/>
          </p:cNvSpPr>
          <p:nvPr>
            <p:ph type="body" sz="quarter" idx="29"/>
          </p:nvPr>
        </p:nvSpPr>
        <p:spPr>
          <a:xfrm>
            <a:off x="5065776" y="4505738"/>
            <a:ext cx="893064" cy="335470"/>
          </a:xfrm>
        </p:spPr>
        <p:txBody>
          <a:bodyPr/>
          <a:lstStyle/>
          <a:p>
            <a:r>
              <a:rPr lang="en-US"/>
              <a:t>3</a:t>
            </a:r>
          </a:p>
        </p:txBody>
      </p:sp>
      <p:sp>
        <p:nvSpPr>
          <p:cNvPr id="20" name="Text Placeholder 19">
            <a:extLst>
              <a:ext uri="{FF2B5EF4-FFF2-40B4-BE49-F238E27FC236}">
                <a16:creationId xmlns:a16="http://schemas.microsoft.com/office/drawing/2014/main" id="{1E03F989-54DC-067A-FE2C-CC0917539F8B}"/>
              </a:ext>
            </a:extLst>
          </p:cNvPr>
          <p:cNvSpPr>
            <a:spLocks noGrp="1"/>
          </p:cNvSpPr>
          <p:nvPr>
            <p:ph type="body" sz="quarter" idx="30"/>
          </p:nvPr>
        </p:nvSpPr>
        <p:spPr>
          <a:xfrm>
            <a:off x="5065776" y="4894756"/>
            <a:ext cx="893064" cy="335470"/>
          </a:xfrm>
        </p:spPr>
        <p:txBody>
          <a:bodyPr/>
          <a:lstStyle/>
          <a:p>
            <a:r>
              <a:rPr lang="en-US"/>
              <a:t>10 minutes</a:t>
            </a:r>
          </a:p>
        </p:txBody>
      </p:sp>
      <p:sp>
        <p:nvSpPr>
          <p:cNvPr id="8" name="Text Placeholder 7">
            <a:extLst>
              <a:ext uri="{FF2B5EF4-FFF2-40B4-BE49-F238E27FC236}">
                <a16:creationId xmlns:a16="http://schemas.microsoft.com/office/drawing/2014/main" id="{1A668396-55B1-62F2-1540-284A767D707A}"/>
              </a:ext>
            </a:extLst>
          </p:cNvPr>
          <p:cNvSpPr>
            <a:spLocks noGrp="1"/>
          </p:cNvSpPr>
          <p:nvPr>
            <p:ph type="body" sz="quarter" idx="18"/>
          </p:nvPr>
        </p:nvSpPr>
        <p:spPr>
          <a:xfrm>
            <a:off x="7239000" y="2556796"/>
            <a:ext cx="1996440" cy="381190"/>
          </a:xfrm>
        </p:spPr>
        <p:txBody>
          <a:bodyPr/>
          <a:lstStyle/>
          <a:p>
            <a:r>
              <a:rPr lang="en-US" sz="2000"/>
              <a:t>Show &amp; Tell</a:t>
            </a:r>
          </a:p>
        </p:txBody>
      </p:sp>
      <p:sp>
        <p:nvSpPr>
          <p:cNvPr id="13" name="Text Placeholder 12">
            <a:extLst>
              <a:ext uri="{FF2B5EF4-FFF2-40B4-BE49-F238E27FC236}">
                <a16:creationId xmlns:a16="http://schemas.microsoft.com/office/drawing/2014/main" id="{7A796CA2-AD43-6CE8-757E-437D60714D2F}"/>
              </a:ext>
            </a:extLst>
          </p:cNvPr>
          <p:cNvSpPr>
            <a:spLocks noGrp="1"/>
          </p:cNvSpPr>
          <p:nvPr>
            <p:ph type="body" sz="quarter" idx="23"/>
          </p:nvPr>
        </p:nvSpPr>
        <p:spPr>
          <a:xfrm>
            <a:off x="7239000" y="3391012"/>
            <a:ext cx="1996440" cy="778652"/>
          </a:xfrm>
        </p:spPr>
        <p:txBody>
          <a:bodyPr/>
          <a:lstStyle/>
          <a:p>
            <a:r>
              <a:rPr lang="en-US"/>
              <a:t>Teams will take turns providing a presentation to showcase their accomplishments and methods during the Microhack.</a:t>
            </a:r>
          </a:p>
        </p:txBody>
      </p:sp>
      <p:sp>
        <p:nvSpPr>
          <p:cNvPr id="21" name="Text Placeholder 20">
            <a:extLst>
              <a:ext uri="{FF2B5EF4-FFF2-40B4-BE49-F238E27FC236}">
                <a16:creationId xmlns:a16="http://schemas.microsoft.com/office/drawing/2014/main" id="{C82DF9C1-AC48-88A4-1DE4-5C291D78D087}"/>
              </a:ext>
            </a:extLst>
          </p:cNvPr>
          <p:cNvSpPr>
            <a:spLocks noGrp="1"/>
          </p:cNvSpPr>
          <p:nvPr>
            <p:ph type="body" sz="quarter" idx="31"/>
          </p:nvPr>
        </p:nvSpPr>
        <p:spPr>
          <a:xfrm>
            <a:off x="7257288" y="4505738"/>
            <a:ext cx="893064" cy="335470"/>
          </a:xfrm>
        </p:spPr>
        <p:txBody>
          <a:bodyPr/>
          <a:lstStyle/>
          <a:p>
            <a:r>
              <a:rPr lang="en-US"/>
              <a:t>4</a:t>
            </a:r>
          </a:p>
        </p:txBody>
      </p:sp>
      <p:sp>
        <p:nvSpPr>
          <p:cNvPr id="22" name="Text Placeholder 21">
            <a:extLst>
              <a:ext uri="{FF2B5EF4-FFF2-40B4-BE49-F238E27FC236}">
                <a16:creationId xmlns:a16="http://schemas.microsoft.com/office/drawing/2014/main" id="{6E0AB1ED-F5D1-D929-4FEE-C47FC6E1F392}"/>
              </a:ext>
            </a:extLst>
          </p:cNvPr>
          <p:cNvSpPr>
            <a:spLocks noGrp="1"/>
          </p:cNvSpPr>
          <p:nvPr>
            <p:ph type="body" sz="quarter" idx="32"/>
          </p:nvPr>
        </p:nvSpPr>
        <p:spPr>
          <a:xfrm>
            <a:off x="7257288" y="4894756"/>
            <a:ext cx="893064" cy="335470"/>
          </a:xfrm>
        </p:spPr>
        <p:txBody>
          <a:bodyPr/>
          <a:lstStyle/>
          <a:p>
            <a:r>
              <a:rPr lang="en-US"/>
              <a:t>45 minutes</a:t>
            </a:r>
          </a:p>
        </p:txBody>
      </p:sp>
      <p:sp>
        <p:nvSpPr>
          <p:cNvPr id="9" name="Text Placeholder 8">
            <a:extLst>
              <a:ext uri="{FF2B5EF4-FFF2-40B4-BE49-F238E27FC236}">
                <a16:creationId xmlns:a16="http://schemas.microsoft.com/office/drawing/2014/main" id="{0443785B-1A6D-E1D6-6E52-FE4E67D01D2F}"/>
              </a:ext>
            </a:extLst>
          </p:cNvPr>
          <p:cNvSpPr>
            <a:spLocks noGrp="1"/>
          </p:cNvSpPr>
          <p:nvPr>
            <p:ph type="body" sz="quarter" idx="19"/>
          </p:nvPr>
        </p:nvSpPr>
        <p:spPr>
          <a:xfrm>
            <a:off x="9427464" y="2556796"/>
            <a:ext cx="1996440" cy="381190"/>
          </a:xfrm>
        </p:spPr>
        <p:txBody>
          <a:bodyPr/>
          <a:lstStyle/>
          <a:p>
            <a:r>
              <a:rPr lang="en-US" sz="2000"/>
              <a:t>Closing</a:t>
            </a:r>
          </a:p>
        </p:txBody>
      </p:sp>
      <p:sp>
        <p:nvSpPr>
          <p:cNvPr id="14" name="Text Placeholder 13">
            <a:extLst>
              <a:ext uri="{FF2B5EF4-FFF2-40B4-BE49-F238E27FC236}">
                <a16:creationId xmlns:a16="http://schemas.microsoft.com/office/drawing/2014/main" id="{74478444-AE6E-47B8-62DC-D7A1402293D6}"/>
              </a:ext>
            </a:extLst>
          </p:cNvPr>
          <p:cNvSpPr>
            <a:spLocks noGrp="1"/>
          </p:cNvSpPr>
          <p:nvPr>
            <p:ph type="body" sz="quarter" idx="24"/>
          </p:nvPr>
        </p:nvSpPr>
        <p:spPr>
          <a:xfrm>
            <a:off x="9427464" y="3391012"/>
            <a:ext cx="1996440" cy="778652"/>
          </a:xfrm>
        </p:spPr>
        <p:txBody>
          <a:bodyPr/>
          <a:lstStyle/>
          <a:p>
            <a:r>
              <a:rPr lang="en-US"/>
              <a:t>Review of Microhack accomplishments and guide the participants for continuing their journey.</a:t>
            </a:r>
          </a:p>
        </p:txBody>
      </p:sp>
      <p:sp>
        <p:nvSpPr>
          <p:cNvPr id="23" name="Text Placeholder 22">
            <a:extLst>
              <a:ext uri="{FF2B5EF4-FFF2-40B4-BE49-F238E27FC236}">
                <a16:creationId xmlns:a16="http://schemas.microsoft.com/office/drawing/2014/main" id="{8B7EEEE4-EFCB-5235-DF74-74FE37B59EB4}"/>
              </a:ext>
            </a:extLst>
          </p:cNvPr>
          <p:cNvSpPr>
            <a:spLocks noGrp="1"/>
          </p:cNvSpPr>
          <p:nvPr>
            <p:ph type="body" sz="quarter" idx="33"/>
          </p:nvPr>
        </p:nvSpPr>
        <p:spPr>
          <a:xfrm>
            <a:off x="9448800" y="4505738"/>
            <a:ext cx="893064" cy="335470"/>
          </a:xfrm>
        </p:spPr>
        <p:txBody>
          <a:bodyPr/>
          <a:lstStyle/>
          <a:p>
            <a:r>
              <a:rPr lang="en-US"/>
              <a:t>5</a:t>
            </a:r>
          </a:p>
        </p:txBody>
      </p:sp>
      <p:sp>
        <p:nvSpPr>
          <p:cNvPr id="31" name="Footer Placeholder 30">
            <a:extLst>
              <a:ext uri="{FF2B5EF4-FFF2-40B4-BE49-F238E27FC236}">
                <a16:creationId xmlns:a16="http://schemas.microsoft.com/office/drawing/2014/main" id="{79483BE1-6DA7-D003-E2C0-D63969BCA6F7}"/>
              </a:ext>
            </a:extLst>
          </p:cNvPr>
          <p:cNvSpPr>
            <a:spLocks noGrp="1"/>
          </p:cNvSpPr>
          <p:nvPr>
            <p:ph type="ftr" sz="quarter" idx="11"/>
          </p:nvPr>
        </p:nvSpPr>
        <p:spPr>
          <a:xfrm>
            <a:off x="670560" y="6072886"/>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FFFFFF"/>
                </a:solidFill>
                <a:effectLst/>
                <a:uLnTx/>
                <a:uFillTx/>
                <a:latin typeface="Avenir Next LT Pro "/>
                <a:ea typeface="+mn-ea"/>
                <a:cs typeface="+mn-cs"/>
              </a:rPr>
              <a:t>TIMELINE</a:t>
            </a:r>
          </a:p>
        </p:txBody>
      </p:sp>
      <p:cxnSp>
        <p:nvCxnSpPr>
          <p:cNvPr id="30" name="Straight Connector 29">
            <a:extLst>
              <a:ext uri="{FF2B5EF4-FFF2-40B4-BE49-F238E27FC236}">
                <a16:creationId xmlns:a16="http://schemas.microsoft.com/office/drawing/2014/main" id="{26819713-90D5-D6DB-A09C-7E98B2CAD7E5}"/>
              </a:ext>
              <a:ext uri="{C183D7F6-B498-43B3-948B-1728B52AA6E4}">
                <adec:decorative xmlns:adec="http://schemas.microsoft.com/office/drawing/2017/decorative" val="1"/>
              </a:ext>
            </a:extLst>
          </p:cNvPr>
          <p:cNvCxnSpPr>
            <a:cxnSpLocks/>
          </p:cNvCxnSpPr>
          <p:nvPr/>
        </p:nvCxnSpPr>
        <p:spPr>
          <a:xfrm>
            <a:off x="2936988" y="1475740"/>
            <a:ext cx="3291058" cy="0"/>
          </a:xfrm>
          <a:prstGeom prst="line">
            <a:avLst/>
          </a:prstGeom>
          <a:ln w="28575">
            <a:gradFill>
              <a:gsLst>
                <a:gs pos="0">
                  <a:schemeClr val="accent1">
                    <a:lumMod val="60000"/>
                    <a:lumOff val="40000"/>
                  </a:schemeClr>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FC163EF3-7A90-66CF-4870-71CF75D3A703}"/>
              </a:ext>
            </a:extLst>
          </p:cNvPr>
          <p:cNvSpPr>
            <a:spLocks noGrp="1"/>
          </p:cNvSpPr>
          <p:nvPr>
            <p:ph type="body" sz="quarter" idx="34"/>
          </p:nvPr>
        </p:nvSpPr>
        <p:spPr/>
        <p:txBody>
          <a:bodyPr/>
          <a:lstStyle/>
          <a:p>
            <a:r>
              <a:rPr lang="en-US"/>
              <a:t>15 minutes</a:t>
            </a:r>
          </a:p>
        </p:txBody>
      </p:sp>
      <p:pic>
        <p:nvPicPr>
          <p:cNvPr id="4" name="Picture 3" descr="A logo with a globe and text&#10;&#10;Description automatically generated">
            <a:extLst>
              <a:ext uri="{FF2B5EF4-FFF2-40B4-BE49-F238E27FC236}">
                <a16:creationId xmlns:a16="http://schemas.microsoft.com/office/drawing/2014/main" id="{B7DB5D51-6FF0-3C39-8EA3-657C78C88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1258" y="376358"/>
            <a:ext cx="1391997" cy="1338330"/>
          </a:xfrm>
          <a:prstGeom prst="rect">
            <a:avLst/>
          </a:prstGeom>
        </p:spPr>
      </p:pic>
      <p:pic>
        <p:nvPicPr>
          <p:cNvPr id="26" name="Graphic 25" descr="Coffee outline">
            <a:extLst>
              <a:ext uri="{FF2B5EF4-FFF2-40B4-BE49-F238E27FC236}">
                <a16:creationId xmlns:a16="http://schemas.microsoft.com/office/drawing/2014/main" id="{1262860F-73E0-EA2F-FA1C-F76ADA2CF6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5509" y="4416702"/>
            <a:ext cx="581298" cy="581298"/>
          </a:xfrm>
          <a:prstGeom prst="rect">
            <a:avLst/>
          </a:prstGeom>
        </p:spPr>
      </p:pic>
      <p:pic>
        <p:nvPicPr>
          <p:cNvPr id="36" name="Graphic 35" descr="Wave Gesture outline">
            <a:extLst>
              <a:ext uri="{FF2B5EF4-FFF2-40B4-BE49-F238E27FC236}">
                <a16:creationId xmlns:a16="http://schemas.microsoft.com/office/drawing/2014/main" id="{E3D2C921-B538-838A-BB0D-AB075D90C3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14859" y="4455082"/>
            <a:ext cx="573942" cy="573942"/>
          </a:xfrm>
          <a:prstGeom prst="rect">
            <a:avLst/>
          </a:prstGeom>
        </p:spPr>
      </p:pic>
      <p:pic>
        <p:nvPicPr>
          <p:cNvPr id="37" name="Graphic 36" descr="Theatre outline">
            <a:extLst>
              <a:ext uri="{FF2B5EF4-FFF2-40B4-BE49-F238E27FC236}">
                <a16:creationId xmlns:a16="http://schemas.microsoft.com/office/drawing/2014/main" id="{88E3DF57-B874-4727-9DB4-43CF049F24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93783" y="4517261"/>
            <a:ext cx="494100" cy="494100"/>
          </a:xfrm>
          <a:prstGeom prst="rect">
            <a:avLst/>
          </a:prstGeom>
        </p:spPr>
      </p:pic>
      <p:sp>
        <p:nvSpPr>
          <p:cNvPr id="41" name="TextBox 40">
            <a:extLst>
              <a:ext uri="{FF2B5EF4-FFF2-40B4-BE49-F238E27FC236}">
                <a16:creationId xmlns:a16="http://schemas.microsoft.com/office/drawing/2014/main" id="{3BC4EBAB-B238-2B5A-887B-CECCA3A76D29}"/>
              </a:ext>
            </a:extLst>
          </p:cNvPr>
          <p:cNvSpPr txBox="1"/>
          <p:nvPr/>
        </p:nvSpPr>
        <p:spPr>
          <a:xfrm>
            <a:off x="1017128" y="5460417"/>
            <a:ext cx="1092992" cy="276999"/>
          </a:xfrm>
          <a:prstGeom prst="rect">
            <a:avLst/>
          </a:prstGeom>
          <a:noFill/>
        </p:spPr>
        <p:txBody>
          <a:bodyPr wrap="none" rtlCol="0">
            <a:spAutoFit/>
          </a:bodyPr>
          <a:lstStyle/>
          <a:p>
            <a:r>
              <a:rPr lang="en-US" sz="1200" dirty="0">
                <a:solidFill>
                  <a:schemeClr val="bg1"/>
                </a:solidFill>
              </a:rPr>
              <a:t>You are </a:t>
            </a:r>
            <a:r>
              <a:rPr kumimoji="0" lang="en-US" sz="12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HERE</a:t>
            </a:r>
          </a:p>
        </p:txBody>
      </p:sp>
    </p:spTree>
    <p:extLst>
      <p:ext uri="{BB962C8B-B14F-4D97-AF65-F5344CB8AC3E}">
        <p14:creationId xmlns:p14="http://schemas.microsoft.com/office/powerpoint/2010/main" val="2669003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95A50BA5-4EF7-9B12-43C7-529D487A374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44B7464-C6A3-D909-AC90-779B05F7DADE}"/>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097FAB5A-C660-6832-4C91-6165E2BCEF06}"/>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6F558477-01FE-B550-48EE-64A0A3A9D38D}"/>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a:t>
            </a:r>
          </a:p>
        </p:txBody>
      </p:sp>
      <p:sp>
        <p:nvSpPr>
          <p:cNvPr id="27" name="Text Placeholder 2">
            <a:extLst>
              <a:ext uri="{FF2B5EF4-FFF2-40B4-BE49-F238E27FC236}">
                <a16:creationId xmlns:a16="http://schemas.microsoft.com/office/drawing/2014/main" id="{4B44BB45-178E-26EA-B53B-7BDFE61FB42E}"/>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Who you will be working with:</a:t>
            </a:r>
            <a:endParaRPr lang="en-US"/>
          </a:p>
        </p:txBody>
      </p:sp>
      <p:sp>
        <p:nvSpPr>
          <p:cNvPr id="28" name="TextBox 27">
            <a:extLst>
              <a:ext uri="{FF2B5EF4-FFF2-40B4-BE49-F238E27FC236}">
                <a16:creationId xmlns:a16="http://schemas.microsoft.com/office/drawing/2014/main" id="{6561AF4F-ABE5-F53C-8CA6-1DCB9D2F9F00}"/>
              </a:ext>
            </a:extLst>
          </p:cNvPr>
          <p:cNvSpPr txBox="1"/>
          <p:nvPr/>
        </p:nvSpPr>
        <p:spPr>
          <a:xfrm>
            <a:off x="1051250" y="1855851"/>
            <a:ext cx="4379166" cy="400109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solidFill>
                  <a:schemeClr val="bg1"/>
                </a:solidFill>
              </a:rPr>
              <a:t>Join your assigned team of 3-7 participants</a:t>
            </a:r>
          </a:p>
          <a:p>
            <a:pPr marL="342900" indent="-342900" algn="l">
              <a:buFont typeface="Arial" panose="020B0604020202020204" pitchFamily="34" charset="0"/>
              <a:buChar char="•"/>
            </a:pPr>
            <a:endParaRPr lang="en-US" sz="2000" dirty="0">
              <a:solidFill>
                <a:schemeClr val="bg1"/>
              </a:solidFill>
            </a:endParaRPr>
          </a:p>
          <a:p>
            <a:pPr marL="342900" indent="-342900" algn="l">
              <a:buFont typeface="Arial" panose="020B0604020202020204" pitchFamily="34" charset="0"/>
              <a:buChar char="•"/>
            </a:pPr>
            <a:r>
              <a:rPr lang="en-US" sz="2000" dirty="0">
                <a:solidFill>
                  <a:schemeClr val="bg1"/>
                </a:solidFill>
              </a:rPr>
              <a:t>Join your Teams Break-Out channel</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en-US" sz="2000" dirty="0">
                <a:solidFill>
                  <a:schemeClr val="bg1"/>
                </a:solidFill>
              </a:rPr>
              <a:t>Coaches available to help</a:t>
            </a:r>
          </a:p>
          <a:p>
            <a:pPr marL="342900" indent="-342900">
              <a:buFont typeface="Arial" panose="020B0604020202020204" pitchFamily="34" charset="0"/>
              <a:buChar char="•"/>
            </a:pPr>
            <a:endParaRPr lang="en-US" sz="2000" dirty="0">
              <a:solidFill>
                <a:schemeClr val="bg1"/>
              </a:solidFill>
            </a:endParaRPr>
          </a:p>
          <a:p>
            <a:pPr marL="342900" indent="-342900" algn="l">
              <a:buFont typeface="Arial" panose="020B0604020202020204" pitchFamily="34" charset="0"/>
              <a:buChar char="•"/>
            </a:pPr>
            <a:r>
              <a:rPr lang="en-US" sz="2000" dirty="0">
                <a:solidFill>
                  <a:schemeClr val="bg1"/>
                </a:solidFill>
              </a:rPr>
              <a:t>Main channel will display schedule and remain open for coach requests.</a:t>
            </a:r>
          </a:p>
          <a:p>
            <a:pPr marL="342900" indent="-342900" algn="l">
              <a:buFont typeface="Arial" panose="020B0604020202020204" pitchFamily="34" charset="0"/>
              <a:buChar char="•"/>
            </a:pPr>
            <a:endParaRPr lang="en-US" sz="2000" dirty="0">
              <a:solidFill>
                <a:schemeClr val="bg1"/>
              </a:solidFill>
            </a:endParaRPr>
          </a:p>
          <a:p>
            <a:pPr marL="342900" indent="-342900" algn="l">
              <a:buFont typeface="Arial" panose="020B0604020202020204" pitchFamily="34" charset="0"/>
              <a:buChar char="•"/>
            </a:pPr>
            <a:r>
              <a:rPr lang="en-US" sz="2000" dirty="0">
                <a:solidFill>
                  <a:schemeClr val="bg1"/>
                </a:solidFill>
              </a:rPr>
              <a:t>Share Challenge completion updates in Main Teams channel</a:t>
            </a:r>
          </a:p>
        </p:txBody>
      </p:sp>
      <p:sp>
        <p:nvSpPr>
          <p:cNvPr id="29" name="Text Placeholder 2">
            <a:extLst>
              <a:ext uri="{FF2B5EF4-FFF2-40B4-BE49-F238E27FC236}">
                <a16:creationId xmlns:a16="http://schemas.microsoft.com/office/drawing/2014/main" id="{612774B2-39A6-23F1-FC39-936FAC4900D6}"/>
              </a:ext>
            </a:extLst>
          </p:cNvPr>
          <p:cNvSpPr txBox="1">
            <a:spLocks/>
          </p:cNvSpPr>
          <p:nvPr/>
        </p:nvSpPr>
        <p:spPr>
          <a:xfrm>
            <a:off x="5762641" y="1344676"/>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What you will be working on:</a:t>
            </a:r>
            <a:endParaRPr lang="en-US"/>
          </a:p>
        </p:txBody>
      </p:sp>
      <p:sp>
        <p:nvSpPr>
          <p:cNvPr id="30" name="TextBox 29">
            <a:extLst>
              <a:ext uri="{FF2B5EF4-FFF2-40B4-BE49-F238E27FC236}">
                <a16:creationId xmlns:a16="http://schemas.microsoft.com/office/drawing/2014/main" id="{04A54B2A-1404-F0BF-3ECB-3591D7DE84E6}"/>
              </a:ext>
            </a:extLst>
          </p:cNvPr>
          <p:cNvSpPr txBox="1"/>
          <p:nvPr/>
        </p:nvSpPr>
        <p:spPr>
          <a:xfrm>
            <a:off x="6195145" y="1855851"/>
            <a:ext cx="5088682" cy="461664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solidFill>
                  <a:schemeClr val="bg1"/>
                </a:solidFill>
              </a:rPr>
              <a:t>Microsoft Teams – use to collaborate with your Microhack team</a:t>
            </a:r>
          </a:p>
          <a:p>
            <a:pPr marL="342900" indent="-342900">
              <a:buFont typeface="Arial" panose="020B0604020202020204" pitchFamily="34" charset="0"/>
              <a:buChar char="•"/>
            </a:pPr>
            <a:endParaRPr lang="en-US" sz="2000">
              <a:solidFill>
                <a:schemeClr val="bg1"/>
              </a:solidFill>
            </a:endParaRPr>
          </a:p>
          <a:p>
            <a:pPr marL="342900" indent="-342900">
              <a:buFont typeface="Arial" panose="020B0604020202020204" pitchFamily="34" charset="0"/>
              <a:buChar char="•"/>
            </a:pPr>
            <a:r>
              <a:rPr lang="en-US" sz="2000">
                <a:solidFill>
                  <a:schemeClr val="bg1"/>
                </a:solidFill>
              </a:rPr>
              <a:t>Azure – Microhack development environment</a:t>
            </a:r>
          </a:p>
          <a:p>
            <a:pPr marL="342900" indent="-342900" algn="l">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Microhack Challenges packet – complete challenges to complete Microhack successfully</a:t>
            </a:r>
          </a:p>
          <a:p>
            <a:pPr marL="800100" lvl="1" indent="-342900">
              <a:buFont typeface="Arial" panose="020B0604020202020204" pitchFamily="34" charset="0"/>
              <a:buChar char="•"/>
            </a:pPr>
            <a:r>
              <a:rPr lang="en-US" sz="2000">
                <a:solidFill>
                  <a:schemeClr val="bg1"/>
                </a:solidFill>
              </a:rPr>
              <a:t>Search Service Deployment</a:t>
            </a:r>
          </a:p>
          <a:p>
            <a:pPr marL="800100" lvl="1" indent="-342900">
              <a:buFont typeface="Arial" panose="020B0604020202020204" pitchFamily="34" charset="0"/>
              <a:buChar char="•"/>
            </a:pPr>
            <a:r>
              <a:rPr lang="en-US" sz="2000">
                <a:solidFill>
                  <a:schemeClr val="bg1"/>
                </a:solidFill>
              </a:rPr>
              <a:t>Creating Vector Indexes </a:t>
            </a:r>
          </a:p>
          <a:p>
            <a:pPr marL="800100" lvl="1" indent="-342900">
              <a:buFont typeface="Arial" panose="020B0604020202020204" pitchFamily="34" charset="0"/>
              <a:buChar char="•"/>
            </a:pPr>
            <a:r>
              <a:rPr lang="en-US" sz="2000">
                <a:solidFill>
                  <a:schemeClr val="bg1"/>
                </a:solidFill>
              </a:rPr>
              <a:t>Querying Vector Indexes</a:t>
            </a:r>
          </a:p>
          <a:p>
            <a:pPr marL="800100" lvl="1" indent="-342900">
              <a:buFont typeface="Arial" panose="020B0604020202020204" pitchFamily="34" charset="0"/>
              <a:buChar char="•"/>
            </a:pPr>
            <a:r>
              <a:rPr lang="en-US" sz="2000">
                <a:solidFill>
                  <a:schemeClr val="bg1"/>
                </a:solidFill>
              </a:rPr>
              <a:t>Integrating RAG into existing application</a:t>
            </a:r>
          </a:p>
          <a:p>
            <a:pPr marL="800100" lvl="1" indent="-342900">
              <a:buFont typeface="Arial" panose="020B0604020202020204" pitchFamily="34" charset="0"/>
              <a:buChar char="•"/>
            </a:pPr>
            <a:r>
              <a:rPr lang="en-US" sz="2000">
                <a:solidFill>
                  <a:schemeClr val="bg1"/>
                </a:solidFill>
              </a:rPr>
              <a:t>Advanced Challenges (</a:t>
            </a:r>
            <a:r>
              <a:rPr lang="en-US" sz="20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Optional</a:t>
            </a:r>
            <a:r>
              <a:rPr lang="en-US" sz="2000">
                <a:solidFill>
                  <a:schemeClr val="bg1"/>
                </a:solidFill>
              </a:rPr>
              <a:t>)</a:t>
            </a:r>
          </a:p>
        </p:txBody>
      </p:sp>
    </p:spTree>
    <p:extLst>
      <p:ext uri="{BB962C8B-B14F-4D97-AF65-F5344CB8AC3E}">
        <p14:creationId xmlns:p14="http://schemas.microsoft.com/office/powerpoint/2010/main" val="354352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E1D2B251-2BD1-D681-778C-6EF908B707A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5947DE1-494B-A7C1-DC7C-D846EF147317}"/>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8771C673-F004-DA64-F097-18F1D00BE52D}"/>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7D92E15F-F879-8FC4-4443-DD93EC990F40}"/>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Rules of Engagement</a:t>
            </a:r>
          </a:p>
        </p:txBody>
      </p:sp>
      <p:sp>
        <p:nvSpPr>
          <p:cNvPr id="27" name="Text Placeholder 2">
            <a:extLst>
              <a:ext uri="{FF2B5EF4-FFF2-40B4-BE49-F238E27FC236}">
                <a16:creationId xmlns:a16="http://schemas.microsoft.com/office/drawing/2014/main" id="{180CFB77-C8EC-C0C1-228E-B7CA77500570}"/>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Dos</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E88CCF64-4EFD-9302-ED9C-584CC3DF20CD}"/>
              </a:ext>
            </a:extLst>
          </p:cNvPr>
          <p:cNvSpPr txBox="1"/>
          <p:nvPr/>
        </p:nvSpPr>
        <p:spPr>
          <a:xfrm>
            <a:off x="1051248" y="1855851"/>
            <a:ext cx="5660701" cy="276998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Invest in yourself.  This is your training and your dedicated time for training.  Make the most of it.</a:t>
            </a: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Contribute to the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You can finish in the time allotted, but you will need the time and group collaboration in order to finish.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Share completion information in the main team channel.</a:t>
            </a:r>
          </a:p>
        </p:txBody>
      </p:sp>
      <p:sp>
        <p:nvSpPr>
          <p:cNvPr id="29" name="Text Placeholder 2">
            <a:extLst>
              <a:ext uri="{FF2B5EF4-FFF2-40B4-BE49-F238E27FC236}">
                <a16:creationId xmlns:a16="http://schemas.microsoft.com/office/drawing/2014/main" id="{F383962F-4945-5BF8-D77C-2318EF0DCC5B}"/>
              </a:ext>
            </a:extLst>
          </p:cNvPr>
          <p:cNvSpPr txBox="1">
            <a:spLocks/>
          </p:cNvSpPr>
          <p:nvPr/>
        </p:nvSpPr>
        <p:spPr>
          <a:xfrm>
            <a:off x="5578582" y="4490975"/>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Don’t</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CB7CE7DD-3A92-633B-F386-A48D7241A787}"/>
              </a:ext>
            </a:extLst>
          </p:cNvPr>
          <p:cNvSpPr txBox="1"/>
          <p:nvPr/>
        </p:nvSpPr>
        <p:spPr>
          <a:xfrm>
            <a:off x="6011086" y="5002150"/>
            <a:ext cx="5072479"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Leave your team for extended periods of 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Give up (ask if you need help).</a:t>
            </a: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p:txBody>
      </p:sp>
    </p:spTree>
    <p:extLst>
      <p:ext uri="{BB962C8B-B14F-4D97-AF65-F5344CB8AC3E}">
        <p14:creationId xmlns:p14="http://schemas.microsoft.com/office/powerpoint/2010/main" val="82148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CECC113-B76D-8B55-589D-563F9276B5F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5EF2F01-CB31-09C5-2E81-B2B6D9269BA6}"/>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52572C65-A264-8B57-20E1-7502F16320C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F8FC9369-EED2-BA0F-45A9-3DF8B5DA016F}"/>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Customer Scenario | Contoso</a:t>
            </a:r>
          </a:p>
        </p:txBody>
      </p:sp>
      <p:sp>
        <p:nvSpPr>
          <p:cNvPr id="27" name="Text Placeholder 2">
            <a:extLst>
              <a:ext uri="{FF2B5EF4-FFF2-40B4-BE49-F238E27FC236}">
                <a16:creationId xmlns:a16="http://schemas.microsoft.com/office/drawing/2014/main" id="{2E2143A7-C63E-3FDD-4464-EC5C87229446}"/>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Who is Contoso?</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D169D1DC-F357-D887-14F6-B8403A97CA46}"/>
              </a:ext>
            </a:extLst>
          </p:cNvPr>
          <p:cNvSpPr txBox="1"/>
          <p:nvPr/>
        </p:nvSpPr>
        <p:spPr>
          <a:xfrm>
            <a:off x="1051248" y="1855851"/>
            <a:ext cx="5660701" cy="1231106"/>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Sans Text"/>
                <a:ea typeface="+mn-ea"/>
                <a:cs typeface="+mn-cs"/>
              </a:rPr>
              <a:t>Technology company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Sans Text"/>
                <a:ea typeface="+mn-ea"/>
                <a:cs typeface="+mn-cs"/>
              </a:rPr>
              <a:t>Enormous HR benefits portfolio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Sans Text"/>
                <a:ea typeface="+mn-ea"/>
                <a:cs typeface="+mn-cs"/>
              </a:rPr>
              <a:t>Rapidly growing employee benefits ecosystem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Sans Text"/>
                <a:ea typeface="+mn-ea"/>
                <a:cs typeface="+mn-cs"/>
              </a:rPr>
              <a:t>Desperate legacy benefits documentation </a:t>
            </a:r>
          </a:p>
        </p:txBody>
      </p:sp>
      <p:sp>
        <p:nvSpPr>
          <p:cNvPr id="29" name="Text Placeholder 2">
            <a:extLst>
              <a:ext uri="{FF2B5EF4-FFF2-40B4-BE49-F238E27FC236}">
                <a16:creationId xmlns:a16="http://schemas.microsoft.com/office/drawing/2014/main" id="{A02B192D-2667-E2A1-851C-280017BDB6B9}"/>
              </a:ext>
            </a:extLst>
          </p:cNvPr>
          <p:cNvSpPr txBox="1">
            <a:spLocks/>
          </p:cNvSpPr>
          <p:nvPr/>
        </p:nvSpPr>
        <p:spPr>
          <a:xfrm>
            <a:off x="5567080" y="3771043"/>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What is Contoso trying to accomplish?</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FD702DB6-8D25-AAEB-FD10-E8AEEECEA7E6}"/>
              </a:ext>
            </a:extLst>
          </p:cNvPr>
          <p:cNvSpPr txBox="1"/>
          <p:nvPr/>
        </p:nvSpPr>
        <p:spPr>
          <a:xfrm>
            <a:off x="5999584" y="4282218"/>
            <a:ext cx="5072479" cy="153888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Sans Text"/>
                <a:ea typeface="+mn-ea"/>
                <a:cs typeface="+mn-cs"/>
              </a:rPr>
              <a:t>Consolidate employee benefits catalog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FFFFFF"/>
                </a:solidFill>
                <a:latin typeface="Segoe Sans Text"/>
              </a:rPr>
              <a:t>Streamline and modernize benefits documentation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Sans Text"/>
                <a:ea typeface="+mn-ea"/>
                <a:cs typeface="+mn-cs"/>
              </a:rPr>
              <a:t>Increase easy</a:t>
            </a:r>
            <a:r>
              <a:rPr lang="en-US" sz="2000" dirty="0">
                <a:solidFill>
                  <a:srgbClr val="FFFFFF"/>
                </a:solidFill>
                <a:latin typeface="Segoe Sans Text"/>
              </a:rPr>
              <a:t>-of-use of benefits catalog understanding</a:t>
            </a:r>
            <a:r>
              <a:rPr kumimoji="0" lang="en-US" sz="2000" b="0" i="0" u="none" strike="noStrike" kern="1200" cap="none" spc="0" normalizeH="0" baseline="0" noProof="0" dirty="0">
                <a:ln>
                  <a:noFill/>
                </a:ln>
                <a:solidFill>
                  <a:srgbClr val="FFFFFF"/>
                </a:solidFill>
                <a:effectLst/>
                <a:uLnTx/>
                <a:uFillTx/>
                <a:latin typeface="Segoe Sans Text"/>
                <a:ea typeface="+mn-ea"/>
                <a:cs typeface="+mn-cs"/>
              </a:rPr>
              <a:t> </a:t>
            </a:r>
          </a:p>
        </p:txBody>
      </p:sp>
    </p:spTree>
    <p:extLst>
      <p:ext uri="{BB962C8B-B14F-4D97-AF65-F5344CB8AC3E}">
        <p14:creationId xmlns:p14="http://schemas.microsoft.com/office/powerpoint/2010/main" val="302340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421FE9EF-0E11-DA6A-B2F5-D4D170E20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A7224-9B95-B4D0-B146-456540411282}"/>
              </a:ext>
            </a:extLst>
          </p:cNvPr>
          <p:cNvSpPr>
            <a:spLocks noGrp="1"/>
          </p:cNvSpPr>
          <p:nvPr>
            <p:ph type="title"/>
          </p:nvPr>
        </p:nvSpPr>
        <p:spPr>
          <a:xfrm>
            <a:off x="588263" y="457200"/>
            <a:ext cx="11018520" cy="553998"/>
          </a:xfrm>
        </p:spPr>
        <p:txBody>
          <a:bodyPr wrap="square" anchor="t">
            <a:normAutofit/>
          </a:bodyPr>
          <a:lstStyle/>
          <a:p>
            <a:r>
              <a:rPr lang="en-US">
                <a:solidFill>
                  <a:schemeClr val="bg1"/>
                </a:solidFill>
              </a:rPr>
              <a:t>Bringing domain </a:t>
            </a:r>
            <a:r>
              <a:rPr kumimoji="0" lang="en-US" sz="36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knowledge</a:t>
            </a:r>
            <a:r>
              <a:rPr lang="en-US">
                <a:solidFill>
                  <a:schemeClr val="bg1"/>
                </a:solidFill>
              </a:rPr>
              <a:t> to LLMs</a:t>
            </a:r>
          </a:p>
        </p:txBody>
      </p:sp>
      <p:sp>
        <p:nvSpPr>
          <p:cNvPr id="13" name="Rounded Rectangle 1">
            <a:extLst>
              <a:ext uri="{FF2B5EF4-FFF2-40B4-BE49-F238E27FC236}">
                <a16:creationId xmlns:a16="http://schemas.microsoft.com/office/drawing/2014/main" id="{8941D711-63FB-2C0F-277C-BC22B05BBB74}"/>
              </a:ext>
              <a:ext uri="{C183D7F6-B498-43B3-948B-1728B52AA6E4}">
                <adec:decorative xmlns:adec="http://schemas.microsoft.com/office/drawing/2017/decorative" val="1"/>
              </a:ext>
            </a:extLst>
          </p:cNvPr>
          <p:cNvSpPr/>
          <p:nvPr/>
        </p:nvSpPr>
        <p:spPr bwMode="auto">
          <a:xfrm>
            <a:off x="590560" y="1753486"/>
            <a:ext cx="3291840" cy="3931920"/>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Prompt</a:t>
            </a:r>
            <a:b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b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engineering</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In-context learning</a:t>
            </a:r>
          </a:p>
        </p:txBody>
      </p:sp>
      <p:sp>
        <p:nvSpPr>
          <p:cNvPr id="14" name="Rounded Rectangle 299">
            <a:extLst>
              <a:ext uri="{FF2B5EF4-FFF2-40B4-BE49-F238E27FC236}">
                <a16:creationId xmlns:a16="http://schemas.microsoft.com/office/drawing/2014/main" id="{63D65848-8164-E7DD-5053-C7C49BD51CA0}"/>
              </a:ext>
              <a:ext uri="{C183D7F6-B498-43B3-948B-1728B52AA6E4}">
                <adec:decorative xmlns:adec="http://schemas.microsoft.com/office/drawing/2017/decorative" val="1"/>
              </a:ext>
            </a:extLst>
          </p:cNvPr>
          <p:cNvSpPr/>
          <p:nvPr/>
        </p:nvSpPr>
        <p:spPr bwMode="auto">
          <a:xfrm>
            <a:off x="4453954" y="1753486"/>
            <a:ext cx="3291840" cy="3931920"/>
          </a:xfrm>
          <a:prstGeom prst="roundRect">
            <a:avLst>
              <a:gd name="adj" fmla="val 289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Fine</a:t>
            </a:r>
            <a:b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b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tuning</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Learn new skills</a:t>
            </a:r>
          </a:p>
        </p:txBody>
      </p:sp>
      <p:sp>
        <p:nvSpPr>
          <p:cNvPr id="15" name="Rounded Rectangle 300">
            <a:extLst>
              <a:ext uri="{FF2B5EF4-FFF2-40B4-BE49-F238E27FC236}">
                <a16:creationId xmlns:a16="http://schemas.microsoft.com/office/drawing/2014/main" id="{8BA40196-7A63-66A7-F181-26C162FA8D46}"/>
              </a:ext>
              <a:ext uri="{C183D7F6-B498-43B3-948B-1728B52AA6E4}">
                <adec:decorative xmlns:adec="http://schemas.microsoft.com/office/drawing/2017/decorative" val="1"/>
              </a:ext>
            </a:extLst>
          </p:cNvPr>
          <p:cNvSpPr/>
          <p:nvPr/>
        </p:nvSpPr>
        <p:spPr bwMode="auto">
          <a:xfrm>
            <a:off x="8317349" y="1753486"/>
            <a:ext cx="3291840" cy="3931920"/>
          </a:xfrm>
          <a:prstGeom prst="roundRect">
            <a:avLst>
              <a:gd name="adj" fmla="val 270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Retrieval augmentation</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Learn new facts</a:t>
            </a:r>
          </a:p>
        </p:txBody>
      </p:sp>
      <p:sp>
        <p:nvSpPr>
          <p:cNvPr id="16" name="Graphic 13">
            <a:extLst>
              <a:ext uri="{FF2B5EF4-FFF2-40B4-BE49-F238E27FC236}">
                <a16:creationId xmlns:a16="http://schemas.microsoft.com/office/drawing/2014/main" id="{F43591FB-6901-4F48-F17A-B433F7A1B4C3}"/>
              </a:ext>
              <a:ext uri="{C183D7F6-B498-43B3-948B-1728B52AA6E4}">
                <adec:decorative xmlns:adec="http://schemas.microsoft.com/office/drawing/2017/decorative" val="1"/>
              </a:ext>
            </a:extLst>
          </p:cNvPr>
          <p:cNvSpPr>
            <a:spLocks noChangeAspect="1"/>
          </p:cNvSpPr>
          <p:nvPr/>
        </p:nvSpPr>
        <p:spPr>
          <a:xfrm>
            <a:off x="1881884" y="2690359"/>
            <a:ext cx="709193" cy="702619"/>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17" name="Graphic 16">
            <a:extLst>
              <a:ext uri="{FF2B5EF4-FFF2-40B4-BE49-F238E27FC236}">
                <a16:creationId xmlns:a16="http://schemas.microsoft.com/office/drawing/2014/main" id="{9C1B44FF-FA10-8285-00E7-DCC5856823B3}"/>
              </a:ext>
              <a:ext uri="{C183D7F6-B498-43B3-948B-1728B52AA6E4}">
                <adec:decorative xmlns:adec="http://schemas.microsoft.com/office/drawing/2017/decorative" val="1"/>
              </a:ext>
            </a:extLst>
          </p:cNvPr>
          <p:cNvSpPr>
            <a:spLocks noChangeAspect="1"/>
          </p:cNvSpPr>
          <p:nvPr/>
        </p:nvSpPr>
        <p:spPr>
          <a:xfrm>
            <a:off x="9622573" y="2668588"/>
            <a:ext cx="681392" cy="715462"/>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18" name="Graphic 18">
            <a:extLst>
              <a:ext uri="{FF2B5EF4-FFF2-40B4-BE49-F238E27FC236}">
                <a16:creationId xmlns:a16="http://schemas.microsoft.com/office/drawing/2014/main" id="{24D50990-D36B-24E0-10B1-02DBC744BE31}"/>
              </a:ext>
              <a:ext uri="{C183D7F6-B498-43B3-948B-1728B52AA6E4}">
                <adec:decorative xmlns:adec="http://schemas.microsoft.com/office/drawing/2017/decorative" val="1"/>
              </a:ext>
            </a:extLst>
          </p:cNvPr>
          <p:cNvSpPr>
            <a:spLocks noChangeAspect="1"/>
          </p:cNvSpPr>
          <p:nvPr/>
        </p:nvSpPr>
        <p:spPr>
          <a:xfrm>
            <a:off x="5759178" y="2701385"/>
            <a:ext cx="681392" cy="681051"/>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5" name="Rectangle 4">
            <a:extLst>
              <a:ext uri="{FF2B5EF4-FFF2-40B4-BE49-F238E27FC236}">
                <a16:creationId xmlns:a16="http://schemas.microsoft.com/office/drawing/2014/main" id="{9E5C0280-ACF8-DE64-CB44-71C2E980A6E0}"/>
              </a:ext>
            </a:extLst>
          </p:cNvPr>
          <p:cNvSpPr/>
          <p:nvPr/>
        </p:nvSpPr>
        <p:spPr bwMode="auto">
          <a:xfrm>
            <a:off x="4453954" y="1687855"/>
            <a:ext cx="3414252" cy="4063181"/>
          </a:xfrm>
          <a:prstGeom prst="rect">
            <a:avLst/>
          </a:prstGeom>
          <a:solidFill>
            <a:srgbClr val="091F2C">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D2786B-E83C-1DD3-2BE3-980D3DAC6F8A}"/>
              </a:ext>
            </a:extLst>
          </p:cNvPr>
          <p:cNvSpPr/>
          <p:nvPr/>
        </p:nvSpPr>
        <p:spPr bwMode="auto">
          <a:xfrm>
            <a:off x="530942" y="1688690"/>
            <a:ext cx="3414252" cy="4063181"/>
          </a:xfrm>
          <a:prstGeom prst="rect">
            <a:avLst/>
          </a:prstGeom>
          <a:solidFill>
            <a:srgbClr val="091F2C">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604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200"/>
                                  </p:stCondLst>
                                  <p:childTnLst>
                                    <p:animMotion origin="layout" path="M -3.54167E-6 -1.11111E-6 L -3.54167E-6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400"/>
                                  </p:stCondLst>
                                  <p:childTnLst>
                                    <p:animMotion origin="layout" path="M -4.16667E-7 -1.11111E-6 L -4.16667E-7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6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600"/>
                                  </p:stCondLst>
                                  <p:childTnLst>
                                    <p:animMotion origin="layout" path="M 2.5E-6 -1.11111E-6 L 2.5E-6 0.03542 " pathEditMode="relative" rAng="0" ptsTypes="AA">
                                      <p:cBhvr>
                                        <p:cTn id="19" dur="700" spd="-100000" fill="hold"/>
                                        <p:tgtEl>
                                          <p:spTgt spid="15"/>
                                        </p:tgtEl>
                                        <p:attrNameLst>
                                          <p:attrName>ppt_x</p:attrName>
                                          <p:attrName>ppt_y</p:attrName>
                                        </p:attrNameLst>
                                      </p:cBhvr>
                                      <p:rCtr x="0" y="1759"/>
                                    </p:animMotion>
                                  </p:childTnLst>
                                </p:cTn>
                              </p:par>
                              <p:par>
                                <p:cTn id="20" presetID="23" presetClass="entr" presetSubtype="16" fill="hold" grpId="0" nodeType="withEffect">
                                  <p:stCondLst>
                                    <p:cond delay="2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400" fill="hold"/>
                                        <p:tgtEl>
                                          <p:spTgt spid="16"/>
                                        </p:tgtEl>
                                        <p:attrNameLst>
                                          <p:attrName>ppt_w</p:attrName>
                                        </p:attrNameLst>
                                      </p:cBhvr>
                                      <p:tavLst>
                                        <p:tav tm="0">
                                          <p:val>
                                            <p:fltVal val="0"/>
                                          </p:val>
                                        </p:tav>
                                        <p:tav tm="100000">
                                          <p:val>
                                            <p:strVal val="#ppt_w"/>
                                          </p:val>
                                        </p:tav>
                                      </p:tavLst>
                                    </p:anim>
                                    <p:anim calcmode="lin" valueType="num">
                                      <p:cBhvr>
                                        <p:cTn id="23" dur="400" fill="hold"/>
                                        <p:tgtEl>
                                          <p:spTgt spid="16"/>
                                        </p:tgtEl>
                                        <p:attrNameLst>
                                          <p:attrName>ppt_h</p:attrName>
                                        </p:attrNameLst>
                                      </p:cBhvr>
                                      <p:tavLst>
                                        <p:tav tm="0">
                                          <p:val>
                                            <p:fltVal val="0"/>
                                          </p:val>
                                        </p:tav>
                                        <p:tav tm="100000">
                                          <p:val>
                                            <p:strVal val="#ppt_h"/>
                                          </p:val>
                                        </p:tav>
                                      </p:tavLst>
                                    </p:anim>
                                  </p:childTnLst>
                                </p:cTn>
                              </p:par>
                              <p:par>
                                <p:cTn id="24" presetID="6" presetClass="emph" presetSubtype="0" accel="100000" autoRev="1" fill="hold" grpId="1" nodeType="withEffect">
                                  <p:stCondLst>
                                    <p:cond delay="200"/>
                                  </p:stCondLst>
                                  <p:childTnLst>
                                    <p:animScale>
                                      <p:cBhvr>
                                        <p:cTn id="25" dur="400" fill="hold"/>
                                        <p:tgtEl>
                                          <p:spTgt spid="16"/>
                                        </p:tgtEl>
                                      </p:cBhvr>
                                      <p:by x="110000" y="110000"/>
                                    </p:animScale>
                                  </p:childTnLst>
                                </p:cTn>
                              </p:par>
                              <p:par>
                                <p:cTn id="26" presetID="23" presetClass="entr" presetSubtype="16" fill="hold" grpId="0" nodeType="withEffect">
                                  <p:stCondLst>
                                    <p:cond delay="400"/>
                                  </p:stCondLst>
                                  <p:childTnLst>
                                    <p:set>
                                      <p:cBhvr>
                                        <p:cTn id="27" dur="1" fill="hold">
                                          <p:stCondLst>
                                            <p:cond delay="0"/>
                                          </p:stCondLst>
                                        </p:cTn>
                                        <p:tgtEl>
                                          <p:spTgt spid="18"/>
                                        </p:tgtEl>
                                        <p:attrNameLst>
                                          <p:attrName>style.visibility</p:attrName>
                                        </p:attrNameLst>
                                      </p:cBhvr>
                                      <p:to>
                                        <p:strVal val="visible"/>
                                      </p:to>
                                    </p:set>
                                    <p:anim calcmode="lin" valueType="num">
                                      <p:cBhvr>
                                        <p:cTn id="28" dur="400" fill="hold"/>
                                        <p:tgtEl>
                                          <p:spTgt spid="18"/>
                                        </p:tgtEl>
                                        <p:attrNameLst>
                                          <p:attrName>ppt_w</p:attrName>
                                        </p:attrNameLst>
                                      </p:cBhvr>
                                      <p:tavLst>
                                        <p:tav tm="0">
                                          <p:val>
                                            <p:fltVal val="0"/>
                                          </p:val>
                                        </p:tav>
                                        <p:tav tm="100000">
                                          <p:val>
                                            <p:strVal val="#ppt_w"/>
                                          </p:val>
                                        </p:tav>
                                      </p:tavLst>
                                    </p:anim>
                                    <p:anim calcmode="lin" valueType="num">
                                      <p:cBhvr>
                                        <p:cTn id="29" dur="400" fill="hold"/>
                                        <p:tgtEl>
                                          <p:spTgt spid="18"/>
                                        </p:tgtEl>
                                        <p:attrNameLst>
                                          <p:attrName>ppt_h</p:attrName>
                                        </p:attrNameLst>
                                      </p:cBhvr>
                                      <p:tavLst>
                                        <p:tav tm="0">
                                          <p:val>
                                            <p:fltVal val="0"/>
                                          </p:val>
                                        </p:tav>
                                        <p:tav tm="100000">
                                          <p:val>
                                            <p:strVal val="#ppt_h"/>
                                          </p:val>
                                        </p:tav>
                                      </p:tavLst>
                                    </p:anim>
                                  </p:childTnLst>
                                </p:cTn>
                              </p:par>
                              <p:par>
                                <p:cTn id="30" presetID="6" presetClass="emph" presetSubtype="0" accel="100000" autoRev="1" fill="hold" grpId="1" nodeType="withEffect">
                                  <p:stCondLst>
                                    <p:cond delay="400"/>
                                  </p:stCondLst>
                                  <p:childTnLst>
                                    <p:animScale>
                                      <p:cBhvr>
                                        <p:cTn id="31" dur="400" fill="hold"/>
                                        <p:tgtEl>
                                          <p:spTgt spid="18"/>
                                        </p:tgtEl>
                                      </p:cBhvr>
                                      <p:by x="110000" y="110000"/>
                                    </p:animScale>
                                  </p:childTnLst>
                                </p:cTn>
                              </p:par>
                              <p:par>
                                <p:cTn id="32" presetID="23" presetClass="entr" presetSubtype="16" fill="hold" grpId="0" nodeType="withEffect">
                                  <p:stCondLst>
                                    <p:cond delay="6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400" fill="hold"/>
                                        <p:tgtEl>
                                          <p:spTgt spid="17"/>
                                        </p:tgtEl>
                                        <p:attrNameLst>
                                          <p:attrName>ppt_w</p:attrName>
                                        </p:attrNameLst>
                                      </p:cBhvr>
                                      <p:tavLst>
                                        <p:tav tm="0">
                                          <p:val>
                                            <p:fltVal val="0"/>
                                          </p:val>
                                        </p:tav>
                                        <p:tav tm="100000">
                                          <p:val>
                                            <p:strVal val="#ppt_w"/>
                                          </p:val>
                                        </p:tav>
                                      </p:tavLst>
                                    </p:anim>
                                    <p:anim calcmode="lin" valueType="num">
                                      <p:cBhvr>
                                        <p:cTn id="35" dur="400" fill="hold"/>
                                        <p:tgtEl>
                                          <p:spTgt spid="17"/>
                                        </p:tgtEl>
                                        <p:attrNameLst>
                                          <p:attrName>ppt_h</p:attrName>
                                        </p:attrNameLst>
                                      </p:cBhvr>
                                      <p:tavLst>
                                        <p:tav tm="0">
                                          <p:val>
                                            <p:fltVal val="0"/>
                                          </p:val>
                                        </p:tav>
                                        <p:tav tm="100000">
                                          <p:val>
                                            <p:strVal val="#ppt_h"/>
                                          </p:val>
                                        </p:tav>
                                      </p:tavLst>
                                    </p:anim>
                                  </p:childTnLst>
                                </p:cTn>
                              </p:par>
                              <p:par>
                                <p:cTn id="36" presetID="6" presetClass="emph" presetSubtype="0" accel="100000" autoRev="1" fill="hold" grpId="1" nodeType="withEffect">
                                  <p:stCondLst>
                                    <p:cond delay="600"/>
                                  </p:stCondLst>
                                  <p:childTnLst>
                                    <p:animScale>
                                      <p:cBhvr>
                                        <p:cTn id="37" dur="400" fill="hold"/>
                                        <p:tgtEl>
                                          <p:spTgt spid="1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21AC5E-EE70-F1F2-FEE6-54C1057E73F6}"/>
              </a:ext>
            </a:extLst>
          </p:cNvPr>
          <p:cNvSpPr/>
          <p:nvPr/>
        </p:nvSpPr>
        <p:spPr bwMode="auto">
          <a:xfrm>
            <a:off x="265471" y="243348"/>
            <a:ext cx="11776587" cy="64008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480C74C-62C5-8D87-EA95-37A440D935C7}"/>
              </a:ext>
            </a:extLst>
          </p:cNvPr>
          <p:cNvSpPr>
            <a:spLocks noGrp="1"/>
          </p:cNvSpPr>
          <p:nvPr>
            <p:ph type="title"/>
          </p:nvPr>
        </p:nvSpPr>
        <p:spPr>
          <a:xfrm>
            <a:off x="345262" y="1701469"/>
            <a:ext cx="4185972" cy="1477328"/>
          </a:xfrm>
        </p:spPr>
        <p:txBody>
          <a:bodyPr/>
          <a:lstStyle/>
          <a:p>
            <a:r>
              <a:rPr lang="en-US" sz="2400"/>
              <a:t>Retrieval-Augmented Generation</a:t>
            </a:r>
            <a:br>
              <a:rPr lang="en-US" sz="2400"/>
            </a:br>
            <a:br>
              <a:rPr lang="en-US" sz="2400" b="1" spc="0">
                <a:ln>
                  <a:noFill/>
                </a:ln>
                <a:gradFill flip="none" rotWithShape="1">
                  <a:gsLst>
                    <a:gs pos="12000">
                      <a:srgbClr val="D59ED7"/>
                    </a:gs>
                    <a:gs pos="86000">
                      <a:srgbClr val="8DC8E8"/>
                    </a:gs>
                  </a:gsLst>
                  <a:lin ang="10800000" scaled="1"/>
                  <a:tileRect/>
                </a:gradFill>
                <a:latin typeface="Segoe UI Semibold"/>
              </a:rPr>
            </a:br>
            <a:r>
              <a:rPr kumimoji="0" lang="en-US" sz="24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High-level Architecture</a:t>
            </a:r>
            <a:endParaRPr lang="en-US" sz="2400"/>
          </a:p>
        </p:txBody>
      </p:sp>
      <p:sp>
        <p:nvSpPr>
          <p:cNvPr id="88" name="Rectangle: Rounded Corners 87">
            <a:extLst>
              <a:ext uri="{FF2B5EF4-FFF2-40B4-BE49-F238E27FC236}">
                <a16:creationId xmlns:a16="http://schemas.microsoft.com/office/drawing/2014/main" id="{AD9B478D-FAA1-D9DD-7FDD-202DB51DAB5A}"/>
              </a:ext>
              <a:ext uri="{C183D7F6-B498-43B3-948B-1728B52AA6E4}">
                <adec:decorative xmlns:adec="http://schemas.microsoft.com/office/drawing/2017/decorative" val="1"/>
              </a:ext>
            </a:extLst>
          </p:cNvPr>
          <p:cNvSpPr/>
          <p:nvPr/>
        </p:nvSpPr>
        <p:spPr bwMode="auto">
          <a:xfrm>
            <a:off x="4325550" y="531488"/>
            <a:ext cx="7267012" cy="5740397"/>
          </a:xfrm>
          <a:prstGeom prst="roundRect">
            <a:avLst>
              <a:gd name="adj" fmla="val 1773"/>
            </a:avLst>
          </a:prstGeom>
          <a:solidFill>
            <a:srgbClr val="FFFFFF"/>
          </a:solidFill>
          <a:ln w="3175" cap="flat" cmpd="sng" algn="ctr">
            <a:solidFill>
              <a:srgbClr val="FFFFFF">
                <a:lumMod val="75000"/>
              </a:srgbClr>
            </a:solidFill>
            <a:prstDash val="solid"/>
            <a:headEnd type="none" w="med" len="med"/>
            <a:tailEnd type="none" w="med" len="med"/>
          </a:ln>
          <a:effectLst>
            <a:outerShdw blurRad="63500" dist="127000" dir="2700000" algn="ctr"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6" name="Oval 45">
            <a:extLst>
              <a:ext uri="{FF2B5EF4-FFF2-40B4-BE49-F238E27FC236}">
                <a16:creationId xmlns:a16="http://schemas.microsoft.com/office/drawing/2014/main" id="{9EFEBF0F-8A35-C973-FB4E-F9E79A0948C2}"/>
              </a:ext>
              <a:ext uri="{C183D7F6-B498-43B3-948B-1728B52AA6E4}">
                <adec:decorative xmlns:adec="http://schemas.microsoft.com/office/drawing/2017/decorative" val="1"/>
              </a:ext>
            </a:extLst>
          </p:cNvPr>
          <p:cNvSpPr/>
          <p:nvPr/>
        </p:nvSpPr>
        <p:spPr>
          <a:xfrm>
            <a:off x="4579100"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47" name="TextBox 46">
            <a:extLst>
              <a:ext uri="{FF2B5EF4-FFF2-40B4-BE49-F238E27FC236}">
                <a16:creationId xmlns:a16="http://schemas.microsoft.com/office/drawing/2014/main" id="{8DDBC4F3-9777-550B-0812-0FACE64D082D}"/>
              </a:ext>
              <a:ext uri="{C183D7F6-B498-43B3-948B-1728B52AA6E4}">
                <adec:decorative xmlns:adec="http://schemas.microsoft.com/office/drawing/2017/decorative" val="1"/>
              </a:ext>
            </a:extLst>
          </p:cNvPr>
          <p:cNvSpPr txBox="1"/>
          <p:nvPr/>
        </p:nvSpPr>
        <p:spPr>
          <a:xfrm>
            <a:off x="4603297" y="4242324"/>
            <a:ext cx="644407" cy="215444"/>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App UX</a:t>
            </a:r>
          </a:p>
        </p:txBody>
      </p:sp>
      <p:sp>
        <p:nvSpPr>
          <p:cNvPr id="48" name="TextBox 47">
            <a:extLst>
              <a:ext uri="{FF2B5EF4-FFF2-40B4-BE49-F238E27FC236}">
                <a16:creationId xmlns:a16="http://schemas.microsoft.com/office/drawing/2014/main" id="{39C2ED4F-B771-78A0-47CD-18A9A4CF8A4F}"/>
              </a:ext>
              <a:ext uri="{C183D7F6-B498-43B3-948B-1728B52AA6E4}">
                <adec:decorative xmlns:adec="http://schemas.microsoft.com/office/drawing/2017/decorative" val="1"/>
              </a:ext>
            </a:extLst>
          </p:cNvPr>
          <p:cNvSpPr txBox="1"/>
          <p:nvPr/>
        </p:nvSpPr>
        <p:spPr>
          <a:xfrm>
            <a:off x="5486953" y="3361548"/>
            <a:ext cx="1128172" cy="184666"/>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User question</a:t>
            </a:r>
          </a:p>
        </p:txBody>
      </p:sp>
      <p:cxnSp>
        <p:nvCxnSpPr>
          <p:cNvPr id="49" name="Straight Connector 48">
            <a:extLst>
              <a:ext uri="{FF2B5EF4-FFF2-40B4-BE49-F238E27FC236}">
                <a16:creationId xmlns:a16="http://schemas.microsoft.com/office/drawing/2014/main" id="{150C57DB-3D57-FF6D-F3CC-0564C86A5237}"/>
              </a:ext>
              <a:ext uri="{C183D7F6-B498-43B3-948B-1728B52AA6E4}">
                <adec:decorative xmlns:adec="http://schemas.microsoft.com/office/drawing/2017/decorative" val="1"/>
              </a:ext>
            </a:extLst>
          </p:cNvPr>
          <p:cNvCxnSpPr>
            <a:cxnSpLocks/>
          </p:cNvCxnSpPr>
          <p:nvPr/>
        </p:nvCxnSpPr>
        <p:spPr>
          <a:xfrm flipH="1" flipV="1">
            <a:off x="5508625" y="36576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128A9DF-861E-09FB-6EBF-FA2B808BFCC8}"/>
              </a:ext>
              <a:ext uri="{C183D7F6-B498-43B3-948B-1728B52AA6E4}">
                <adec:decorative xmlns:adec="http://schemas.microsoft.com/office/drawing/2017/decorative" val="1"/>
              </a:ext>
            </a:extLst>
          </p:cNvPr>
          <p:cNvGrpSpPr/>
          <p:nvPr/>
        </p:nvGrpSpPr>
        <p:grpSpPr>
          <a:xfrm>
            <a:off x="5508625" y="3848100"/>
            <a:ext cx="1080000" cy="258026"/>
            <a:chOff x="5613400" y="3581400"/>
            <a:chExt cx="1080000" cy="258026"/>
          </a:xfrm>
        </p:grpSpPr>
        <p:cxnSp>
          <p:nvCxnSpPr>
            <p:cNvPr id="51" name="Straight Connector 50">
              <a:extLst>
                <a:ext uri="{FF2B5EF4-FFF2-40B4-BE49-F238E27FC236}">
                  <a16:creationId xmlns:a16="http://schemas.microsoft.com/office/drawing/2014/main" id="{920789C9-5B9B-C2F7-EF9D-06376DA5D000}"/>
                </a:ext>
              </a:extLst>
            </p:cNvPr>
            <p:cNvCxnSpPr>
              <a:cxnSpLocks/>
            </p:cNvCxnSpPr>
            <p:nvPr/>
          </p:nvCxnSpPr>
          <p:spPr>
            <a:xfrm>
              <a:off x="5613400" y="35814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A55FD1B-8CD3-031F-9F33-D825790C5673}"/>
                </a:ext>
              </a:extLst>
            </p:cNvPr>
            <p:cNvSpPr txBox="1"/>
            <p:nvPr/>
          </p:nvSpPr>
          <p:spPr>
            <a:xfrm>
              <a:off x="5775086" y="3654760"/>
              <a:ext cx="761456" cy="184666"/>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Answer</a:t>
              </a:r>
            </a:p>
          </p:txBody>
        </p:sp>
      </p:grpSp>
      <p:sp>
        <p:nvSpPr>
          <p:cNvPr id="53" name="TextBox 52">
            <a:extLst>
              <a:ext uri="{FF2B5EF4-FFF2-40B4-BE49-F238E27FC236}">
                <a16:creationId xmlns:a16="http://schemas.microsoft.com/office/drawing/2014/main" id="{673E7615-3F40-F63E-EF04-CE3289283B39}"/>
              </a:ext>
              <a:ext uri="{C183D7F6-B498-43B3-948B-1728B52AA6E4}">
                <adec:decorative xmlns:adec="http://schemas.microsoft.com/office/drawing/2017/decorative" val="1"/>
              </a:ext>
            </a:extLst>
          </p:cNvPr>
          <p:cNvSpPr txBox="1"/>
          <p:nvPr/>
        </p:nvSpPr>
        <p:spPr>
          <a:xfrm>
            <a:off x="6622053" y="4242324"/>
            <a:ext cx="1067793"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Orchestrator</a:t>
            </a:r>
          </a:p>
        </p:txBody>
      </p:sp>
      <p:cxnSp>
        <p:nvCxnSpPr>
          <p:cNvPr id="56" name="Straight Connector 55">
            <a:extLst>
              <a:ext uri="{FF2B5EF4-FFF2-40B4-BE49-F238E27FC236}">
                <a16:creationId xmlns:a16="http://schemas.microsoft.com/office/drawing/2014/main" id="{297A0EBA-5EA4-036F-E9AA-B7EBCBBF150D}"/>
              </a:ext>
              <a:ext uri="{C183D7F6-B498-43B3-948B-1728B52AA6E4}">
                <adec:decorative xmlns:adec="http://schemas.microsoft.com/office/drawing/2017/decorative" val="1"/>
              </a:ext>
            </a:extLst>
          </p:cNvPr>
          <p:cNvCxnSpPr>
            <a:cxnSpLocks/>
          </p:cNvCxnSpPr>
          <p:nvPr/>
        </p:nvCxnSpPr>
        <p:spPr>
          <a:xfrm>
            <a:off x="7058254"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E5581D1-59D5-09FB-E4B0-05FF518F934D}"/>
              </a:ext>
              <a:ext uri="{C183D7F6-B498-43B3-948B-1728B52AA6E4}">
                <adec:decorative xmlns:adec="http://schemas.microsoft.com/office/drawing/2017/decorative" val="1"/>
              </a:ext>
            </a:extLst>
          </p:cNvPr>
          <p:cNvCxnSpPr>
            <a:cxnSpLocks/>
          </p:cNvCxnSpPr>
          <p:nvPr/>
        </p:nvCxnSpPr>
        <p:spPr>
          <a:xfrm flipH="1" flipV="1">
            <a:off x="7251210"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6E4270-F557-2C55-0181-F8376A661BB5}"/>
              </a:ext>
              <a:ext uri="{C183D7F6-B498-43B3-948B-1728B52AA6E4}">
                <adec:decorative xmlns:adec="http://schemas.microsoft.com/office/drawing/2017/decorative" val="1"/>
              </a:ext>
            </a:extLst>
          </p:cNvPr>
          <p:cNvCxnSpPr>
            <a:cxnSpLocks/>
          </p:cNvCxnSpPr>
          <p:nvPr/>
        </p:nvCxnSpPr>
        <p:spPr>
          <a:xfrm rot="2358803" flipH="1">
            <a:off x="7769225" y="47498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5AA1C83-41FE-1F65-556E-0466DA4F9393}"/>
              </a:ext>
              <a:ext uri="{C183D7F6-B498-43B3-948B-1728B52AA6E4}">
                <adec:decorative xmlns:adec="http://schemas.microsoft.com/office/drawing/2017/decorative" val="1"/>
              </a:ext>
            </a:extLst>
          </p:cNvPr>
          <p:cNvCxnSpPr>
            <a:cxnSpLocks/>
          </p:cNvCxnSpPr>
          <p:nvPr/>
        </p:nvCxnSpPr>
        <p:spPr>
          <a:xfrm rot="2358803" flipV="1">
            <a:off x="7896225" y="45974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9EDFD52-B30B-C211-380B-96E57DE9B61E}"/>
              </a:ext>
              <a:ext uri="{C183D7F6-B498-43B3-948B-1728B52AA6E4}">
                <adec:decorative xmlns:adec="http://schemas.microsoft.com/office/drawing/2017/decorative" val="1"/>
              </a:ext>
            </a:extLst>
          </p:cNvPr>
          <p:cNvSpPr/>
          <p:nvPr/>
        </p:nvSpPr>
        <p:spPr>
          <a:xfrm>
            <a:off x="8964402" y="503509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0" name="TextBox 69">
            <a:extLst>
              <a:ext uri="{FF2B5EF4-FFF2-40B4-BE49-F238E27FC236}">
                <a16:creationId xmlns:a16="http://schemas.microsoft.com/office/drawing/2014/main" id="{27D3F5D9-E099-2572-B226-D828CBA2A31F}"/>
              </a:ext>
              <a:ext uri="{C183D7F6-B498-43B3-948B-1728B52AA6E4}">
                <adec:decorative xmlns:adec="http://schemas.microsoft.com/office/drawing/2017/decorative" val="1"/>
              </a:ext>
            </a:extLst>
          </p:cNvPr>
          <p:cNvSpPr txBox="1"/>
          <p:nvPr/>
        </p:nvSpPr>
        <p:spPr>
          <a:xfrm>
            <a:off x="6465376" y="1280219"/>
            <a:ext cx="1381147"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Retrieval system</a:t>
            </a:r>
          </a:p>
        </p:txBody>
      </p:sp>
      <p:sp>
        <p:nvSpPr>
          <p:cNvPr id="71" name="TextBox 70">
            <a:extLst>
              <a:ext uri="{FF2B5EF4-FFF2-40B4-BE49-F238E27FC236}">
                <a16:creationId xmlns:a16="http://schemas.microsoft.com/office/drawing/2014/main" id="{81ABDB1F-DDBC-E462-B7AB-246A5BD6B46D}"/>
              </a:ext>
              <a:ext uri="{C183D7F6-B498-43B3-948B-1728B52AA6E4}">
                <adec:decorative xmlns:adec="http://schemas.microsoft.com/office/drawing/2017/decorative" val="1"/>
              </a:ext>
            </a:extLst>
          </p:cNvPr>
          <p:cNvSpPr txBox="1"/>
          <p:nvPr/>
        </p:nvSpPr>
        <p:spPr>
          <a:xfrm>
            <a:off x="8352277" y="5822931"/>
            <a:ext cx="1927708"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Large Language Model</a:t>
            </a:r>
          </a:p>
        </p:txBody>
      </p:sp>
      <p:pic>
        <p:nvPicPr>
          <p:cNvPr id="72" name="Graphic 71">
            <a:extLst>
              <a:ext uri="{FF2B5EF4-FFF2-40B4-BE49-F238E27FC236}">
                <a16:creationId xmlns:a16="http://schemas.microsoft.com/office/drawing/2014/main" id="{1F990095-2EDD-3A46-9720-1E17EF3F3A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5734" y="5186556"/>
            <a:ext cx="390138" cy="390138"/>
          </a:xfrm>
          <a:prstGeom prst="rect">
            <a:avLst/>
          </a:prstGeom>
          <a:effectLst/>
        </p:spPr>
      </p:pic>
      <p:grpSp>
        <p:nvGrpSpPr>
          <p:cNvPr id="73" name="Group 72">
            <a:extLst>
              <a:ext uri="{FF2B5EF4-FFF2-40B4-BE49-F238E27FC236}">
                <a16:creationId xmlns:a16="http://schemas.microsoft.com/office/drawing/2014/main" id="{41F81976-D4D5-DDAE-7C8D-EC4B86E4C097}"/>
              </a:ext>
              <a:ext uri="{C183D7F6-B498-43B3-948B-1728B52AA6E4}">
                <adec:decorative xmlns:adec="http://schemas.microsoft.com/office/drawing/2017/decorative" val="1"/>
              </a:ext>
            </a:extLst>
          </p:cNvPr>
          <p:cNvGrpSpPr/>
          <p:nvPr/>
        </p:nvGrpSpPr>
        <p:grpSpPr>
          <a:xfrm>
            <a:off x="6809548" y="1585792"/>
            <a:ext cx="692802" cy="693056"/>
            <a:chOff x="9069177" y="1367972"/>
            <a:chExt cx="692802" cy="693056"/>
          </a:xfrm>
        </p:grpSpPr>
        <p:sp>
          <p:nvSpPr>
            <p:cNvPr id="74" name="Oval 73">
              <a:extLst>
                <a:ext uri="{FF2B5EF4-FFF2-40B4-BE49-F238E27FC236}">
                  <a16:creationId xmlns:a16="http://schemas.microsoft.com/office/drawing/2014/main" id="{E0B51614-A462-D8DC-F2E1-91FA7C1C2B41}"/>
                </a:ext>
                <a:ext uri="{C183D7F6-B498-43B3-948B-1728B52AA6E4}">
                  <adec:decorative xmlns:adec="http://schemas.microsoft.com/office/drawing/2017/decorative" val="1"/>
                </a:ext>
              </a:extLst>
            </p:cNvPr>
            <p:cNvSpPr/>
            <p:nvPr/>
          </p:nvSpPr>
          <p:spPr>
            <a:xfrm>
              <a:off x="9069177" y="1367972"/>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pic>
          <p:nvPicPr>
            <p:cNvPr id="75" name="Graphic 437806336">
              <a:extLst>
                <a:ext uri="{FF2B5EF4-FFF2-40B4-BE49-F238E27FC236}">
                  <a16:creationId xmlns:a16="http://schemas.microsoft.com/office/drawing/2014/main" id="{0A1E4D9A-7584-BA2E-EC3D-3A78063F22F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1919" y="1520648"/>
              <a:ext cx="387320" cy="387704"/>
            </a:xfrm>
            <a:prstGeom prst="rect">
              <a:avLst/>
            </a:prstGeom>
          </p:spPr>
        </p:pic>
      </p:grpSp>
      <p:sp>
        <p:nvSpPr>
          <p:cNvPr id="76" name="Oval 75">
            <a:extLst>
              <a:ext uri="{FF2B5EF4-FFF2-40B4-BE49-F238E27FC236}">
                <a16:creationId xmlns:a16="http://schemas.microsoft.com/office/drawing/2014/main" id="{A407545F-9763-B3D4-F302-603F7AB40236}"/>
              </a:ext>
              <a:ext uri="{C183D7F6-B498-43B3-948B-1728B52AA6E4}">
                <adec:decorative xmlns:adec="http://schemas.microsoft.com/office/drawing/2017/decorative" val="1"/>
              </a:ext>
            </a:extLst>
          </p:cNvPr>
          <p:cNvSpPr/>
          <p:nvPr/>
        </p:nvSpPr>
        <p:spPr>
          <a:xfrm>
            <a:off x="6809548"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grpSp>
        <p:nvGrpSpPr>
          <p:cNvPr id="77" name="Group 76">
            <a:extLst>
              <a:ext uri="{FF2B5EF4-FFF2-40B4-BE49-F238E27FC236}">
                <a16:creationId xmlns:a16="http://schemas.microsoft.com/office/drawing/2014/main" id="{9F753382-B0B8-FE24-EB64-3F94490049BB}"/>
              </a:ext>
              <a:ext uri="{C183D7F6-B498-43B3-948B-1728B52AA6E4}">
                <adec:decorative xmlns:adec="http://schemas.microsoft.com/office/drawing/2017/decorative" val="1"/>
              </a:ext>
            </a:extLst>
          </p:cNvPr>
          <p:cNvGrpSpPr/>
          <p:nvPr/>
        </p:nvGrpSpPr>
        <p:grpSpPr>
          <a:xfrm>
            <a:off x="7025249" y="3668387"/>
            <a:ext cx="313764" cy="294658"/>
            <a:chOff x="4613480" y="3695901"/>
            <a:chExt cx="530461" cy="498156"/>
          </a:xfrm>
        </p:grpSpPr>
        <p:sp>
          <p:nvSpPr>
            <p:cNvPr id="78" name="Freeform: Shape 77">
              <a:extLst>
                <a:ext uri="{FF2B5EF4-FFF2-40B4-BE49-F238E27FC236}">
                  <a16:creationId xmlns:a16="http://schemas.microsoft.com/office/drawing/2014/main" id="{7BDE5D26-6F77-1758-5B3A-35AFE9D4021B}"/>
                </a:ext>
              </a:extLst>
            </p:cNvPr>
            <p:cNvSpPr/>
            <p:nvPr/>
          </p:nvSpPr>
          <p:spPr>
            <a:xfrm>
              <a:off x="4613480" y="3695901"/>
              <a:ext cx="530461" cy="498156"/>
            </a:xfrm>
            <a:custGeom>
              <a:avLst/>
              <a:gdLst>
                <a:gd name="connsiteX0" fmla="*/ 347077 w 359154"/>
                <a:gd name="connsiteY0" fmla="*/ 0 h 240030"/>
                <a:gd name="connsiteX1" fmla="*/ 359155 w 359154"/>
                <a:gd name="connsiteY1" fmla="*/ 0 h 240030"/>
                <a:gd name="connsiteX2" fmla="*/ 359155 w 359154"/>
                <a:gd name="connsiteY2" fmla="*/ 240030 h 240030"/>
                <a:gd name="connsiteX3" fmla="*/ 347077 w 359154"/>
                <a:gd name="connsiteY3" fmla="*/ 240030 h 240030"/>
                <a:gd name="connsiteX4" fmla="*/ 12078 w 359154"/>
                <a:gd name="connsiteY4" fmla="*/ 240030 h 240030"/>
                <a:gd name="connsiteX5" fmla="*/ 0 w 359154"/>
                <a:gd name="connsiteY5" fmla="*/ 240030 h 240030"/>
                <a:gd name="connsiteX6" fmla="*/ 0 w 359154"/>
                <a:gd name="connsiteY6" fmla="*/ 0 h 240030"/>
                <a:gd name="connsiteX7" fmla="*/ 12078 w 359154"/>
                <a:gd name="connsiteY7"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154" h="240030">
                  <a:moveTo>
                    <a:pt x="347077" y="0"/>
                  </a:moveTo>
                  <a:cubicBezTo>
                    <a:pt x="353747" y="0"/>
                    <a:pt x="359155" y="0"/>
                    <a:pt x="359155" y="0"/>
                  </a:cubicBezTo>
                  <a:lnTo>
                    <a:pt x="359155" y="240030"/>
                  </a:lnTo>
                  <a:cubicBezTo>
                    <a:pt x="359155" y="240030"/>
                    <a:pt x="353747" y="240030"/>
                    <a:pt x="347077" y="240030"/>
                  </a:cubicBezTo>
                  <a:lnTo>
                    <a:pt x="12078" y="240030"/>
                  </a:lnTo>
                  <a:cubicBezTo>
                    <a:pt x="5408" y="240030"/>
                    <a:pt x="0" y="240030"/>
                    <a:pt x="0" y="240030"/>
                  </a:cubicBezTo>
                  <a:lnTo>
                    <a:pt x="0" y="0"/>
                  </a:lnTo>
                  <a:cubicBezTo>
                    <a:pt x="0" y="0"/>
                    <a:pt x="5408" y="0"/>
                    <a:pt x="12078" y="0"/>
                  </a:cubicBezTo>
                  <a:close/>
                </a:path>
              </a:pathLst>
            </a:custGeom>
            <a:solidFill>
              <a:srgbClr val="0078D4"/>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3FA1BCF-2A7C-CACB-39DB-9761E7E8D7F8}"/>
                </a:ext>
              </a:extLst>
            </p:cNvPr>
            <p:cNvGrpSpPr/>
            <p:nvPr/>
          </p:nvGrpSpPr>
          <p:grpSpPr>
            <a:xfrm>
              <a:off x="4790300" y="3826612"/>
              <a:ext cx="176820" cy="236734"/>
              <a:chOff x="4790300" y="3799961"/>
              <a:chExt cx="176820" cy="290773"/>
            </a:xfrm>
          </p:grpSpPr>
          <p:sp>
            <p:nvSpPr>
              <p:cNvPr id="80" name="Freeform: Shape 79">
                <a:extLst>
                  <a:ext uri="{FF2B5EF4-FFF2-40B4-BE49-F238E27FC236}">
                    <a16:creationId xmlns:a16="http://schemas.microsoft.com/office/drawing/2014/main" id="{A9F0F17E-17AD-8677-4771-9AA70003D8D5}"/>
                  </a:ext>
                </a:extLst>
              </p:cNvPr>
              <p:cNvSpPr/>
              <p:nvPr/>
            </p:nvSpPr>
            <p:spPr>
              <a:xfrm>
                <a:off x="4878973" y="3873023"/>
                <a:ext cx="88147" cy="217711"/>
              </a:xfrm>
              <a:custGeom>
                <a:avLst/>
                <a:gdLst>
                  <a:gd name="connsiteX0" fmla="*/ 59682 w 59681"/>
                  <a:gd name="connsiteY0" fmla="*/ 0 h 104901"/>
                  <a:gd name="connsiteX1" fmla="*/ 59682 w 59681"/>
                  <a:gd name="connsiteY1" fmla="*/ 69698 h 104901"/>
                  <a:gd name="connsiteX2" fmla="*/ 0 w 59681"/>
                  <a:gd name="connsiteY2" fmla="*/ 104902 h 104901"/>
                  <a:gd name="connsiteX3" fmla="*/ 0 w 59681"/>
                  <a:gd name="connsiteY3" fmla="*/ 34849 h 104901"/>
                  <a:gd name="connsiteX4" fmla="*/ 59682 w 59681"/>
                  <a:gd name="connsiteY4" fmla="*/ 0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81" h="104901">
                    <a:moveTo>
                      <a:pt x="59682" y="0"/>
                    </a:moveTo>
                    <a:lnTo>
                      <a:pt x="59682" y="69698"/>
                    </a:lnTo>
                    <a:lnTo>
                      <a:pt x="0" y="104902"/>
                    </a:lnTo>
                    <a:lnTo>
                      <a:pt x="0" y="34849"/>
                    </a:lnTo>
                    <a:lnTo>
                      <a:pt x="59682" y="0"/>
                    </a:lnTo>
                    <a:close/>
                  </a:path>
                </a:pathLst>
              </a:custGeom>
              <a:solidFill>
                <a:srgbClr val="50E6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61E7887-7E3F-FD36-BFD6-41B521EA3AAE}"/>
                  </a:ext>
                </a:extLst>
              </p:cNvPr>
              <p:cNvSpPr/>
              <p:nvPr/>
            </p:nvSpPr>
            <p:spPr>
              <a:xfrm>
                <a:off x="4790300" y="3799961"/>
                <a:ext cx="176820" cy="145387"/>
              </a:xfrm>
              <a:custGeom>
                <a:avLst/>
                <a:gdLst>
                  <a:gd name="connsiteX0" fmla="*/ 119718 w 119718"/>
                  <a:gd name="connsiteY0" fmla="*/ 35204 h 70053"/>
                  <a:gd name="connsiteX1" fmla="*/ 60037 w 119718"/>
                  <a:gd name="connsiteY1" fmla="*/ 70053 h 70053"/>
                  <a:gd name="connsiteX2" fmla="*/ 0 w 119718"/>
                  <a:gd name="connsiteY2" fmla="*/ 35204 h 70053"/>
                  <a:gd name="connsiteX3" fmla="*/ 60037 w 119718"/>
                  <a:gd name="connsiteY3" fmla="*/ 0 h 70053"/>
                  <a:gd name="connsiteX4" fmla="*/ 119718 w 119718"/>
                  <a:gd name="connsiteY4" fmla="*/ 35204 h 7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8" h="70053">
                    <a:moveTo>
                      <a:pt x="119718" y="35204"/>
                    </a:moveTo>
                    <a:lnTo>
                      <a:pt x="60037" y="70053"/>
                    </a:lnTo>
                    <a:lnTo>
                      <a:pt x="0" y="35204"/>
                    </a:lnTo>
                    <a:lnTo>
                      <a:pt x="60037" y="0"/>
                    </a:lnTo>
                    <a:lnTo>
                      <a:pt x="119718" y="35204"/>
                    </a:lnTo>
                    <a:close/>
                  </a:path>
                </a:pathLst>
              </a:custGeom>
              <a:solidFill>
                <a:srgbClr val="C3F1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24F962D-EDFC-4537-69E5-0D7EF04527AA}"/>
                  </a:ext>
                </a:extLst>
              </p:cNvPr>
              <p:cNvSpPr/>
              <p:nvPr/>
            </p:nvSpPr>
            <p:spPr>
              <a:xfrm>
                <a:off x="4790300" y="3873023"/>
                <a:ext cx="88672" cy="217711"/>
              </a:xfrm>
              <a:custGeom>
                <a:avLst/>
                <a:gdLst>
                  <a:gd name="connsiteX0" fmla="*/ 60037 w 60036"/>
                  <a:gd name="connsiteY0" fmla="*/ 34849 h 104901"/>
                  <a:gd name="connsiteX1" fmla="*/ 60037 w 60036"/>
                  <a:gd name="connsiteY1" fmla="*/ 104902 h 104901"/>
                  <a:gd name="connsiteX2" fmla="*/ 0 w 60036"/>
                  <a:gd name="connsiteY2" fmla="*/ 69698 h 104901"/>
                  <a:gd name="connsiteX3" fmla="*/ 0 w 60036"/>
                  <a:gd name="connsiteY3" fmla="*/ 0 h 104901"/>
                  <a:gd name="connsiteX4" fmla="*/ 60037 w 60036"/>
                  <a:gd name="connsiteY4" fmla="*/ 34849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6" h="104901">
                    <a:moveTo>
                      <a:pt x="60037" y="34849"/>
                    </a:moveTo>
                    <a:lnTo>
                      <a:pt x="60037" y="104902"/>
                    </a:lnTo>
                    <a:lnTo>
                      <a:pt x="0" y="69698"/>
                    </a:lnTo>
                    <a:lnTo>
                      <a:pt x="0" y="0"/>
                    </a:lnTo>
                    <a:lnTo>
                      <a:pt x="60037" y="34849"/>
                    </a:lnTo>
                    <a:close/>
                  </a:path>
                </a:pathLst>
              </a:custGeom>
              <a:solidFill>
                <a:srgbClr val="9CEB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3" name="Group 82">
            <a:extLst>
              <a:ext uri="{FF2B5EF4-FFF2-40B4-BE49-F238E27FC236}">
                <a16:creationId xmlns:a16="http://schemas.microsoft.com/office/drawing/2014/main" id="{03EB5E34-46CC-3F2E-3F3C-345A3E74ACBA}"/>
              </a:ext>
              <a:ext uri="{C183D7F6-B498-43B3-948B-1728B52AA6E4}">
                <adec:decorative xmlns:adec="http://schemas.microsoft.com/office/drawing/2017/decorative" val="1"/>
              </a:ext>
            </a:extLst>
          </p:cNvPr>
          <p:cNvGrpSpPr/>
          <p:nvPr/>
        </p:nvGrpSpPr>
        <p:grpSpPr>
          <a:xfrm>
            <a:off x="4816553" y="3618230"/>
            <a:ext cx="217896" cy="394970"/>
            <a:chOff x="4750841" y="990685"/>
            <a:chExt cx="2690317" cy="4876618"/>
          </a:xfrm>
        </p:grpSpPr>
        <p:sp>
          <p:nvSpPr>
            <p:cNvPr id="84" name="Freeform: Shape 83">
              <a:extLst>
                <a:ext uri="{FF2B5EF4-FFF2-40B4-BE49-F238E27FC236}">
                  <a16:creationId xmlns:a16="http://schemas.microsoft.com/office/drawing/2014/main" id="{8004B47B-481F-FE3E-A098-84F15EA84771}"/>
                </a:ext>
              </a:extLst>
            </p:cNvPr>
            <p:cNvSpPr/>
            <p:nvPr/>
          </p:nvSpPr>
          <p:spPr>
            <a:xfrm>
              <a:off x="4750841" y="990685"/>
              <a:ext cx="2690317" cy="4876618"/>
            </a:xfrm>
            <a:custGeom>
              <a:avLst/>
              <a:gdLst>
                <a:gd name="connsiteX0" fmla="*/ 2363533 w 2690317"/>
                <a:gd name="connsiteY0" fmla="*/ 0 h 4876618"/>
                <a:gd name="connsiteX1" fmla="*/ 326784 w 2690317"/>
                <a:gd name="connsiteY1" fmla="*/ 0 h 4876618"/>
                <a:gd name="connsiteX2" fmla="*/ 0 w 2690317"/>
                <a:gd name="connsiteY2" fmla="*/ 326784 h 4876618"/>
                <a:gd name="connsiteX3" fmla="*/ 0 w 2690317"/>
                <a:gd name="connsiteY3" fmla="*/ 4549836 h 4876618"/>
                <a:gd name="connsiteX4" fmla="*/ 326784 w 2690317"/>
                <a:gd name="connsiteY4" fmla="*/ 4876619 h 4876618"/>
                <a:gd name="connsiteX5" fmla="*/ 2363533 w 2690317"/>
                <a:gd name="connsiteY5" fmla="*/ 4876619 h 4876618"/>
                <a:gd name="connsiteX6" fmla="*/ 2690317 w 2690317"/>
                <a:gd name="connsiteY6" fmla="*/ 4549836 h 4876618"/>
                <a:gd name="connsiteX7" fmla="*/ 2690317 w 2690317"/>
                <a:gd name="connsiteY7" fmla="*/ 326784 h 4876618"/>
                <a:gd name="connsiteX8" fmla="*/ 2363533 w 2690317"/>
                <a:gd name="connsiteY8" fmla="*/ 0 h 4876618"/>
                <a:gd name="connsiteX9" fmla="*/ 326784 w 2690317"/>
                <a:gd name="connsiteY9" fmla="*/ 150828 h 4876618"/>
                <a:gd name="connsiteX10" fmla="*/ 2363533 w 2690317"/>
                <a:gd name="connsiteY10" fmla="*/ 150828 h 4876618"/>
                <a:gd name="connsiteX11" fmla="*/ 2539499 w 2690317"/>
                <a:gd name="connsiteY11" fmla="*/ 326793 h 4876618"/>
                <a:gd name="connsiteX12" fmla="*/ 2539499 w 2690317"/>
                <a:gd name="connsiteY12" fmla="*/ 4016931 h 4876618"/>
                <a:gd name="connsiteX13" fmla="*/ 150819 w 2690317"/>
                <a:gd name="connsiteY13" fmla="*/ 4016931 h 4876618"/>
                <a:gd name="connsiteX14" fmla="*/ 150819 w 2690317"/>
                <a:gd name="connsiteY14" fmla="*/ 326784 h 4876618"/>
                <a:gd name="connsiteX15" fmla="*/ 326784 w 2690317"/>
                <a:gd name="connsiteY15" fmla="*/ 150828 h 4876618"/>
                <a:gd name="connsiteX16" fmla="*/ 1206141 w 2690317"/>
                <a:gd name="connsiteY16" fmla="*/ 4409075 h 4876618"/>
                <a:gd name="connsiteX17" fmla="*/ 1345406 w 2690317"/>
                <a:gd name="connsiteY17" fmla="*/ 4269810 h 4876618"/>
                <a:gd name="connsiteX18" fmla="*/ 1484166 w 2690317"/>
                <a:gd name="connsiteY18" fmla="*/ 4409075 h 4876618"/>
                <a:gd name="connsiteX19" fmla="*/ 1345406 w 2690317"/>
                <a:gd name="connsiteY19" fmla="*/ 4548330 h 4876618"/>
                <a:gd name="connsiteX20" fmla="*/ 1206141 w 2690317"/>
                <a:gd name="connsiteY20" fmla="*/ 4409075 h 487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90317" h="4876618">
                  <a:moveTo>
                    <a:pt x="2363533" y="0"/>
                  </a:moveTo>
                  <a:lnTo>
                    <a:pt x="326784" y="0"/>
                  </a:lnTo>
                  <a:cubicBezTo>
                    <a:pt x="146599" y="0"/>
                    <a:pt x="0" y="146599"/>
                    <a:pt x="0" y="326784"/>
                  </a:cubicBezTo>
                  <a:lnTo>
                    <a:pt x="0" y="4549836"/>
                  </a:lnTo>
                  <a:cubicBezTo>
                    <a:pt x="0" y="4730020"/>
                    <a:pt x="146599" y="4876619"/>
                    <a:pt x="326784" y="4876619"/>
                  </a:cubicBezTo>
                  <a:lnTo>
                    <a:pt x="2363533" y="4876619"/>
                  </a:lnTo>
                  <a:cubicBezTo>
                    <a:pt x="2543718" y="4876619"/>
                    <a:pt x="2690317" y="4730020"/>
                    <a:pt x="2690317" y="4549836"/>
                  </a:cubicBezTo>
                  <a:lnTo>
                    <a:pt x="2690317" y="326784"/>
                  </a:lnTo>
                  <a:cubicBezTo>
                    <a:pt x="2690317" y="146609"/>
                    <a:pt x="2543718" y="0"/>
                    <a:pt x="2363533" y="0"/>
                  </a:cubicBezTo>
                  <a:close/>
                  <a:moveTo>
                    <a:pt x="326784" y="150828"/>
                  </a:moveTo>
                  <a:lnTo>
                    <a:pt x="2363533" y="150828"/>
                  </a:lnTo>
                  <a:cubicBezTo>
                    <a:pt x="2460546" y="150828"/>
                    <a:pt x="2539499" y="229772"/>
                    <a:pt x="2539499" y="326793"/>
                  </a:cubicBezTo>
                  <a:lnTo>
                    <a:pt x="2539499" y="4016931"/>
                  </a:lnTo>
                  <a:lnTo>
                    <a:pt x="150819" y="4016931"/>
                  </a:lnTo>
                  <a:lnTo>
                    <a:pt x="150819" y="326784"/>
                  </a:lnTo>
                  <a:cubicBezTo>
                    <a:pt x="150819" y="229772"/>
                    <a:pt x="229772" y="150828"/>
                    <a:pt x="326784" y="150828"/>
                  </a:cubicBezTo>
                  <a:close/>
                  <a:moveTo>
                    <a:pt x="1206141" y="4409075"/>
                  </a:moveTo>
                  <a:cubicBezTo>
                    <a:pt x="1206141" y="4332151"/>
                    <a:pt x="1267978" y="4269810"/>
                    <a:pt x="1345406" y="4269810"/>
                  </a:cubicBezTo>
                  <a:cubicBezTo>
                    <a:pt x="1422330" y="4269810"/>
                    <a:pt x="1484166" y="4332151"/>
                    <a:pt x="1484166" y="4409075"/>
                  </a:cubicBezTo>
                  <a:cubicBezTo>
                    <a:pt x="1484166" y="4485990"/>
                    <a:pt x="1422330" y="4548330"/>
                    <a:pt x="1345406" y="4548330"/>
                  </a:cubicBezTo>
                  <a:cubicBezTo>
                    <a:pt x="1267978" y="4548330"/>
                    <a:pt x="1206141" y="4485990"/>
                    <a:pt x="1206141" y="4409075"/>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5" name="Freeform: Shape 84">
              <a:extLst>
                <a:ext uri="{FF2B5EF4-FFF2-40B4-BE49-F238E27FC236}">
                  <a16:creationId xmlns:a16="http://schemas.microsoft.com/office/drawing/2014/main" id="{4FC1A538-6A28-E64D-EBC8-A2403A891E77}"/>
                </a:ext>
              </a:extLst>
            </p:cNvPr>
            <p:cNvSpPr/>
            <p:nvPr/>
          </p:nvSpPr>
          <p:spPr>
            <a:xfrm>
              <a:off x="5674213" y="1392888"/>
              <a:ext cx="843591" cy="150818"/>
            </a:xfrm>
            <a:custGeom>
              <a:avLst/>
              <a:gdLst>
                <a:gd name="connsiteX0" fmla="*/ 768182 w 843591"/>
                <a:gd name="connsiteY0" fmla="*/ 150819 h 150818"/>
                <a:gd name="connsiteX1" fmla="*/ 75409 w 843591"/>
                <a:gd name="connsiteY1" fmla="*/ 150819 h 150818"/>
                <a:gd name="connsiteX2" fmla="*/ 0 w 843591"/>
                <a:gd name="connsiteY2" fmla="*/ 75409 h 150818"/>
                <a:gd name="connsiteX3" fmla="*/ 75409 w 843591"/>
                <a:gd name="connsiteY3" fmla="*/ 0 h 150818"/>
                <a:gd name="connsiteX4" fmla="*/ 768182 w 843591"/>
                <a:gd name="connsiteY4" fmla="*/ 0 h 150818"/>
                <a:gd name="connsiteX5" fmla="*/ 843591 w 843591"/>
                <a:gd name="connsiteY5" fmla="*/ 75409 h 150818"/>
                <a:gd name="connsiteX6" fmla="*/ 768182 w 843591"/>
                <a:gd name="connsiteY6" fmla="*/ 150819 h 1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591" h="150818">
                  <a:moveTo>
                    <a:pt x="768182" y="150819"/>
                  </a:moveTo>
                  <a:lnTo>
                    <a:pt x="75409" y="150819"/>
                  </a:lnTo>
                  <a:cubicBezTo>
                    <a:pt x="33747" y="150819"/>
                    <a:pt x="0" y="117062"/>
                    <a:pt x="0" y="75409"/>
                  </a:cubicBezTo>
                  <a:cubicBezTo>
                    <a:pt x="0" y="33757"/>
                    <a:pt x="33757" y="0"/>
                    <a:pt x="75409" y="0"/>
                  </a:cubicBezTo>
                  <a:lnTo>
                    <a:pt x="768182" y="0"/>
                  </a:lnTo>
                  <a:cubicBezTo>
                    <a:pt x="809844" y="0"/>
                    <a:pt x="843591" y="33757"/>
                    <a:pt x="843591" y="75409"/>
                  </a:cubicBezTo>
                  <a:cubicBezTo>
                    <a:pt x="843591" y="117062"/>
                    <a:pt x="809844" y="150819"/>
                    <a:pt x="768182" y="150819"/>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6" name="Freeform: Shape 85">
              <a:extLst>
                <a:ext uri="{FF2B5EF4-FFF2-40B4-BE49-F238E27FC236}">
                  <a16:creationId xmlns:a16="http://schemas.microsoft.com/office/drawing/2014/main" id="{15549D11-F1A1-97E3-D883-0C78CACD413D}"/>
                </a:ext>
              </a:extLst>
            </p:cNvPr>
            <p:cNvSpPr/>
            <p:nvPr/>
          </p:nvSpPr>
          <p:spPr>
            <a:xfrm>
              <a:off x="5444947" y="2455687"/>
              <a:ext cx="1302105" cy="1302105"/>
            </a:xfrm>
            <a:custGeom>
              <a:avLst/>
              <a:gdLst>
                <a:gd name="connsiteX0" fmla="*/ 651053 w 1302105"/>
                <a:gd name="connsiteY0" fmla="*/ 0 h 1302105"/>
                <a:gd name="connsiteX1" fmla="*/ 0 w 1302105"/>
                <a:gd name="connsiteY1" fmla="*/ 651053 h 1302105"/>
                <a:gd name="connsiteX2" fmla="*/ 651053 w 1302105"/>
                <a:gd name="connsiteY2" fmla="*/ 1302106 h 1302105"/>
                <a:gd name="connsiteX3" fmla="*/ 1302106 w 1302105"/>
                <a:gd name="connsiteY3" fmla="*/ 651053 h 1302105"/>
                <a:gd name="connsiteX4" fmla="*/ 651053 w 1302105"/>
                <a:gd name="connsiteY4" fmla="*/ 0 h 1302105"/>
                <a:gd name="connsiteX5" fmla="*/ 913619 w 1302105"/>
                <a:gd name="connsiteY5" fmla="*/ 554917 h 1302105"/>
                <a:gd name="connsiteX6" fmla="*/ 614677 w 1302105"/>
                <a:gd name="connsiteY6" fmla="*/ 853859 h 1302105"/>
                <a:gd name="connsiteX7" fmla="*/ 508044 w 1302105"/>
                <a:gd name="connsiteY7" fmla="*/ 853859 h 1302105"/>
                <a:gd name="connsiteX8" fmla="*/ 388496 w 1302105"/>
                <a:gd name="connsiteY8" fmla="*/ 734330 h 1302105"/>
                <a:gd name="connsiteX9" fmla="*/ 388496 w 1302105"/>
                <a:gd name="connsiteY9" fmla="*/ 627697 h 1302105"/>
                <a:gd name="connsiteX10" fmla="*/ 495129 w 1302105"/>
                <a:gd name="connsiteY10" fmla="*/ 627697 h 1302105"/>
                <a:gd name="connsiteX11" fmla="*/ 561356 w 1302105"/>
                <a:gd name="connsiteY11" fmla="*/ 693906 h 1302105"/>
                <a:gd name="connsiteX12" fmla="*/ 806987 w 1302105"/>
                <a:gd name="connsiteY12" fmla="*/ 448275 h 1302105"/>
                <a:gd name="connsiteX13" fmla="*/ 913619 w 1302105"/>
                <a:gd name="connsiteY13" fmla="*/ 448275 h 1302105"/>
                <a:gd name="connsiteX14" fmla="*/ 913619 w 1302105"/>
                <a:gd name="connsiteY14" fmla="*/ 554917 h 130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2105" h="1302105">
                  <a:moveTo>
                    <a:pt x="651053" y="0"/>
                  </a:moveTo>
                  <a:cubicBezTo>
                    <a:pt x="292094" y="0"/>
                    <a:pt x="0" y="292094"/>
                    <a:pt x="0" y="651053"/>
                  </a:cubicBezTo>
                  <a:cubicBezTo>
                    <a:pt x="0" y="1010012"/>
                    <a:pt x="292094" y="1302106"/>
                    <a:pt x="651053" y="1302106"/>
                  </a:cubicBezTo>
                  <a:cubicBezTo>
                    <a:pt x="1010012" y="1302106"/>
                    <a:pt x="1302106" y="1010012"/>
                    <a:pt x="1302106" y="651053"/>
                  </a:cubicBezTo>
                  <a:cubicBezTo>
                    <a:pt x="1302106" y="292094"/>
                    <a:pt x="1010012" y="0"/>
                    <a:pt x="651053" y="0"/>
                  </a:cubicBezTo>
                  <a:close/>
                  <a:moveTo>
                    <a:pt x="913619" y="554917"/>
                  </a:moveTo>
                  <a:lnTo>
                    <a:pt x="614677" y="853859"/>
                  </a:lnTo>
                  <a:cubicBezTo>
                    <a:pt x="585216" y="883320"/>
                    <a:pt x="537496" y="883320"/>
                    <a:pt x="508044" y="853859"/>
                  </a:cubicBezTo>
                  <a:lnTo>
                    <a:pt x="388496" y="734330"/>
                  </a:lnTo>
                  <a:cubicBezTo>
                    <a:pt x="359035" y="704898"/>
                    <a:pt x="359035" y="657149"/>
                    <a:pt x="388496" y="627697"/>
                  </a:cubicBezTo>
                  <a:cubicBezTo>
                    <a:pt x="417909" y="598237"/>
                    <a:pt x="465677" y="598237"/>
                    <a:pt x="495129" y="627697"/>
                  </a:cubicBezTo>
                  <a:lnTo>
                    <a:pt x="561356" y="693906"/>
                  </a:lnTo>
                  <a:lnTo>
                    <a:pt x="806987" y="448275"/>
                  </a:lnTo>
                  <a:cubicBezTo>
                    <a:pt x="836447" y="418814"/>
                    <a:pt x="884168" y="418814"/>
                    <a:pt x="913619" y="448275"/>
                  </a:cubicBezTo>
                  <a:cubicBezTo>
                    <a:pt x="943080" y="477707"/>
                    <a:pt x="943080" y="525485"/>
                    <a:pt x="913619" y="554917"/>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grpSp>
      <p:grpSp>
        <p:nvGrpSpPr>
          <p:cNvPr id="100" name="Group 99">
            <a:extLst>
              <a:ext uri="{FF2B5EF4-FFF2-40B4-BE49-F238E27FC236}">
                <a16:creationId xmlns:a16="http://schemas.microsoft.com/office/drawing/2014/main" id="{F93994F5-0C43-34EF-874E-42C908B667C4}"/>
              </a:ext>
              <a:ext uri="{C183D7F6-B498-43B3-948B-1728B52AA6E4}">
                <adec:decorative xmlns:adec="http://schemas.microsoft.com/office/drawing/2017/decorative" val="1"/>
              </a:ext>
            </a:extLst>
          </p:cNvPr>
          <p:cNvGrpSpPr/>
          <p:nvPr/>
        </p:nvGrpSpPr>
        <p:grpSpPr>
          <a:xfrm>
            <a:off x="7742712" y="1553773"/>
            <a:ext cx="1120138" cy="918368"/>
            <a:chOff x="4932349" y="2640685"/>
            <a:chExt cx="1840149" cy="2209407"/>
          </a:xfrm>
        </p:grpSpPr>
        <p:sp>
          <p:nvSpPr>
            <p:cNvPr id="101" name="Arc 100">
              <a:extLst>
                <a:ext uri="{FF2B5EF4-FFF2-40B4-BE49-F238E27FC236}">
                  <a16:creationId xmlns:a16="http://schemas.microsoft.com/office/drawing/2014/main" id="{7D918635-182B-98B6-1FBF-48B9B1F6B0BB}"/>
                </a:ext>
              </a:extLst>
            </p:cNvPr>
            <p:cNvSpPr/>
            <p:nvPr/>
          </p:nvSpPr>
          <p:spPr>
            <a:xfrm rot="5400000" flipH="1">
              <a:off x="5265801" y="374880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Arc 101">
              <a:extLst>
                <a:ext uri="{FF2B5EF4-FFF2-40B4-BE49-F238E27FC236}">
                  <a16:creationId xmlns:a16="http://schemas.microsoft.com/office/drawing/2014/main" id="{1277CC6E-112A-8567-AC63-13ECD48D7F30}"/>
                </a:ext>
              </a:extLst>
            </p:cNvPr>
            <p:cNvSpPr/>
            <p:nvPr/>
          </p:nvSpPr>
          <p:spPr>
            <a:xfrm rot="5400000">
              <a:off x="5267498" y="352176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610278F9-BD44-F09D-DC49-44CB30B09325}"/>
                </a:ext>
              </a:extLst>
            </p:cNvPr>
            <p:cNvGrpSpPr/>
            <p:nvPr/>
          </p:nvGrpSpPr>
          <p:grpSpPr>
            <a:xfrm>
              <a:off x="4932349" y="2640685"/>
              <a:ext cx="1840149" cy="2209407"/>
              <a:chOff x="4932349" y="2640685"/>
              <a:chExt cx="1840149" cy="2209407"/>
            </a:xfrm>
          </p:grpSpPr>
          <p:grpSp>
            <p:nvGrpSpPr>
              <p:cNvPr id="104" name="Group 103">
                <a:extLst>
                  <a:ext uri="{FF2B5EF4-FFF2-40B4-BE49-F238E27FC236}">
                    <a16:creationId xmlns:a16="http://schemas.microsoft.com/office/drawing/2014/main" id="{9E96C2A4-A55C-FDAA-291B-9EBDB1B31583}"/>
                  </a:ext>
                </a:extLst>
              </p:cNvPr>
              <p:cNvGrpSpPr/>
              <p:nvPr/>
            </p:nvGrpSpPr>
            <p:grpSpPr>
              <a:xfrm>
                <a:off x="5493360" y="3862583"/>
                <a:ext cx="1279138" cy="987509"/>
                <a:chOff x="5493360" y="3862583"/>
                <a:chExt cx="1279138" cy="987509"/>
              </a:xfrm>
            </p:grpSpPr>
            <p:sp>
              <p:nvSpPr>
                <p:cNvPr id="111" name="Arc 110">
                  <a:extLst>
                    <a:ext uri="{FF2B5EF4-FFF2-40B4-BE49-F238E27FC236}">
                      <a16:creationId xmlns:a16="http://schemas.microsoft.com/office/drawing/2014/main" id="{79DB56DA-3D4C-8265-AF2C-B52138DF120D}"/>
                    </a:ext>
                  </a:extLst>
                </p:cNvPr>
                <p:cNvSpPr/>
                <p:nvPr/>
              </p:nvSpPr>
              <p:spPr>
                <a:xfrm rot="16200000" flipH="1">
                  <a:off x="5493364"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12" name="Group 111">
                  <a:extLst>
                    <a:ext uri="{FF2B5EF4-FFF2-40B4-BE49-F238E27FC236}">
                      <a16:creationId xmlns:a16="http://schemas.microsoft.com/office/drawing/2014/main" id="{E4C84D69-685B-9641-0E99-6667589EDBCE}"/>
                    </a:ext>
                  </a:extLst>
                </p:cNvPr>
                <p:cNvGrpSpPr/>
                <p:nvPr/>
              </p:nvGrpSpPr>
              <p:grpSpPr>
                <a:xfrm>
                  <a:off x="5493360" y="3862583"/>
                  <a:ext cx="1279138" cy="987509"/>
                  <a:chOff x="5493360" y="3862583"/>
                  <a:chExt cx="1279138" cy="987509"/>
                </a:xfrm>
              </p:grpSpPr>
              <p:cxnSp>
                <p:nvCxnSpPr>
                  <p:cNvPr id="113" name="Straight Connector 112">
                    <a:extLst>
                      <a:ext uri="{FF2B5EF4-FFF2-40B4-BE49-F238E27FC236}">
                        <a16:creationId xmlns:a16="http://schemas.microsoft.com/office/drawing/2014/main" id="{6576ECAC-873C-6AD6-D19F-B58C1BC215C7}"/>
                      </a:ext>
                    </a:extLst>
                  </p:cNvPr>
                  <p:cNvCxnSpPr>
                    <a:cxnSpLocks/>
                    <a:stCxn id="101" idx="0"/>
                    <a:endCxn id="111" idx="0"/>
                  </p:cNvCxnSpPr>
                  <p:nvPr/>
                </p:nvCxnSpPr>
                <p:spPr>
                  <a:xfrm>
                    <a:off x="5493360"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F4BA5DE-AAEC-AD12-2D0C-16596AB2C6CA}"/>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cxnSp>
            <p:nvCxnSpPr>
              <p:cNvPr id="105" name="Straight Connector 104">
                <a:extLst>
                  <a:ext uri="{FF2B5EF4-FFF2-40B4-BE49-F238E27FC236}">
                    <a16:creationId xmlns:a16="http://schemas.microsoft.com/office/drawing/2014/main" id="{AF009785-82F8-337A-EC5D-2899B1D77496}"/>
                  </a:ext>
                </a:extLst>
              </p:cNvPr>
              <p:cNvCxnSpPr>
                <a:cxnSpLocks/>
                <a:endCxn id="102" idx="2"/>
              </p:cNvCxnSpPr>
              <p:nvPr/>
            </p:nvCxnSpPr>
            <p:spPr>
              <a:xfrm>
                <a:off x="4932349" y="3749292"/>
                <a:ext cx="448928" cy="3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981A4C8-512F-4D5D-9F44-1E230B2B2619}"/>
                  </a:ext>
                </a:extLst>
              </p:cNvPr>
              <p:cNvGrpSpPr/>
              <p:nvPr/>
            </p:nvGrpSpPr>
            <p:grpSpPr>
              <a:xfrm flipV="1">
                <a:off x="5495741" y="2640685"/>
                <a:ext cx="1276757" cy="987509"/>
                <a:chOff x="5495741" y="3862583"/>
                <a:chExt cx="1276757" cy="987509"/>
              </a:xfrm>
            </p:grpSpPr>
            <p:sp>
              <p:nvSpPr>
                <p:cNvPr id="107" name="Arc 106">
                  <a:extLst>
                    <a:ext uri="{FF2B5EF4-FFF2-40B4-BE49-F238E27FC236}">
                      <a16:creationId xmlns:a16="http://schemas.microsoft.com/office/drawing/2014/main" id="{12541201-A7F6-A0BD-4767-C0C975917BC9}"/>
                    </a:ext>
                  </a:extLst>
                </p:cNvPr>
                <p:cNvSpPr/>
                <p:nvPr/>
              </p:nvSpPr>
              <p:spPr>
                <a:xfrm rot="16200000" flipH="1">
                  <a:off x="5495745"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0D94FEA0-1538-0BD4-BB44-B9F17B088468}"/>
                    </a:ext>
                  </a:extLst>
                </p:cNvPr>
                <p:cNvGrpSpPr/>
                <p:nvPr/>
              </p:nvGrpSpPr>
              <p:grpSpPr>
                <a:xfrm>
                  <a:off x="5495741" y="3862583"/>
                  <a:ext cx="1276757" cy="987509"/>
                  <a:chOff x="5495741" y="3862583"/>
                  <a:chExt cx="1276757" cy="987509"/>
                </a:xfrm>
              </p:grpSpPr>
              <p:cxnSp>
                <p:nvCxnSpPr>
                  <p:cNvPr id="109" name="Straight Connector 108">
                    <a:extLst>
                      <a:ext uri="{FF2B5EF4-FFF2-40B4-BE49-F238E27FC236}">
                        <a16:creationId xmlns:a16="http://schemas.microsoft.com/office/drawing/2014/main" id="{292A81AA-DDAA-F1C0-10BC-CFA60369F0DC}"/>
                      </a:ext>
                    </a:extLst>
                  </p:cNvPr>
                  <p:cNvCxnSpPr>
                    <a:cxnSpLocks/>
                  </p:cNvCxnSpPr>
                  <p:nvPr/>
                </p:nvCxnSpPr>
                <p:spPr>
                  <a:xfrm>
                    <a:off x="5495741"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F5CC10D-72DB-82CC-39FD-8904F10E1A14}"/>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grpSp>
      </p:grpSp>
      <p:sp>
        <p:nvSpPr>
          <p:cNvPr id="115" name="Rectangle: Rounded Corners 2">
            <a:extLst>
              <a:ext uri="{FF2B5EF4-FFF2-40B4-BE49-F238E27FC236}">
                <a16:creationId xmlns:a16="http://schemas.microsoft.com/office/drawing/2014/main" id="{C074FB6F-11C7-8D4E-EF11-B07CE23EAAE7}"/>
              </a:ext>
              <a:ext uri="{C183D7F6-B498-43B3-948B-1728B52AA6E4}">
                <adec:decorative xmlns:adec="http://schemas.microsoft.com/office/drawing/2017/decorative" val="1"/>
              </a:ext>
            </a:extLst>
          </p:cNvPr>
          <p:cNvSpPr>
            <a:spLocks/>
          </p:cNvSpPr>
          <p:nvPr/>
        </p:nvSpPr>
        <p:spPr bwMode="auto">
          <a:xfrm>
            <a:off x="8954862" y="225300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16" name="TextBox 115">
            <a:extLst>
              <a:ext uri="{FF2B5EF4-FFF2-40B4-BE49-F238E27FC236}">
                <a16:creationId xmlns:a16="http://schemas.microsoft.com/office/drawing/2014/main" id="{5D7AF120-B897-5C27-29EA-492FFDF65AB3}"/>
              </a:ext>
              <a:ext uri="{C183D7F6-B498-43B3-948B-1728B52AA6E4}">
                <adec:decorative xmlns:adec="http://schemas.microsoft.com/office/drawing/2017/decorative" val="1"/>
              </a:ext>
            </a:extLst>
          </p:cNvPr>
          <p:cNvSpPr txBox="1"/>
          <p:nvPr/>
        </p:nvSpPr>
        <p:spPr>
          <a:xfrm>
            <a:off x="8780318" y="1853831"/>
            <a:ext cx="267046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Semibold" panose="020B0702040204020203" pitchFamily="34" charset="0"/>
              </a:rPr>
              <a:t>Data Sources</a:t>
            </a:r>
          </a:p>
        </p:txBody>
      </p:sp>
      <p:pic>
        <p:nvPicPr>
          <p:cNvPr id="126" name="Picture 2">
            <a:extLst>
              <a:ext uri="{FF2B5EF4-FFF2-40B4-BE49-F238E27FC236}">
                <a16:creationId xmlns:a16="http://schemas.microsoft.com/office/drawing/2014/main" id="{F2254518-298C-EEF3-D240-8DD14967023C}"/>
              </a:ext>
              <a:ext uri="{C183D7F6-B498-43B3-948B-1728B52AA6E4}">
                <adec:decorative xmlns:adec="http://schemas.microsoft.com/office/drawing/2017/decorative" val="1"/>
              </a:ext>
            </a:extLst>
          </p:cNvPr>
          <p:cNvPicPr>
            <a:picLocks noChangeAspect="1" noChangeArrowheads="1"/>
          </p:cNvPicPr>
          <p:nvPr/>
        </p:nvPicPr>
        <p:blipFill>
          <a:blip r:embed="rId7"/>
          <a:srcRect/>
          <a:stretch/>
        </p:blipFill>
        <p:spPr bwMode="auto">
          <a:xfrm>
            <a:off x="10604189" y="2359061"/>
            <a:ext cx="337332" cy="337991"/>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pic>
        <p:nvPicPr>
          <p:cNvPr id="127" name="Graphic 126">
            <a:extLst>
              <a:ext uri="{FF2B5EF4-FFF2-40B4-BE49-F238E27FC236}">
                <a16:creationId xmlns:a16="http://schemas.microsoft.com/office/drawing/2014/main" id="{62FE76AB-815B-3EC1-54BE-868834103903}"/>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344050" y="2404027"/>
            <a:ext cx="315798" cy="271333"/>
          </a:xfrm>
          <a:prstGeom prst="rect">
            <a:avLst/>
          </a:prstGeom>
          <a:effectLst/>
        </p:spPr>
      </p:pic>
      <p:pic>
        <p:nvPicPr>
          <p:cNvPr id="7" name="Graphic 14">
            <a:extLst>
              <a:ext uri="{FF2B5EF4-FFF2-40B4-BE49-F238E27FC236}">
                <a16:creationId xmlns:a16="http://schemas.microsoft.com/office/drawing/2014/main" id="{A5B5BCB1-FDCF-8F54-DAB6-64BFDC98A5BB}"/>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bwMode="auto">
          <a:xfrm>
            <a:off x="10030505" y="2404866"/>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Rounded Corners 2">
            <a:extLst>
              <a:ext uri="{FF2B5EF4-FFF2-40B4-BE49-F238E27FC236}">
                <a16:creationId xmlns:a16="http://schemas.microsoft.com/office/drawing/2014/main" id="{C354502C-2B1D-5A86-7AE3-385B40A02E3B}"/>
              </a:ext>
              <a:ext uri="{C183D7F6-B498-43B3-948B-1728B52AA6E4}">
                <adec:decorative xmlns:adec="http://schemas.microsoft.com/office/drawing/2017/decorative" val="1"/>
              </a:ext>
            </a:extLst>
          </p:cNvPr>
          <p:cNvSpPr/>
          <p:nvPr/>
        </p:nvSpPr>
        <p:spPr bwMode="auto">
          <a:xfrm>
            <a:off x="5829300" y="804862"/>
            <a:ext cx="2652711" cy="2105023"/>
          </a:xfrm>
          <a:prstGeom prst="ellipse">
            <a:avLst/>
          </a:pr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6" name="Group 5" descr="data sources">
            <a:extLst>
              <a:ext uri="{FF2B5EF4-FFF2-40B4-BE49-F238E27FC236}">
                <a16:creationId xmlns:a16="http://schemas.microsoft.com/office/drawing/2014/main" id="{46349C6E-520C-4A50-82E8-74C212C4E2B5}"/>
              </a:ext>
            </a:extLst>
          </p:cNvPr>
          <p:cNvGrpSpPr/>
          <p:nvPr/>
        </p:nvGrpSpPr>
        <p:grpSpPr>
          <a:xfrm>
            <a:off x="8954861" y="1104760"/>
            <a:ext cx="2321380" cy="596709"/>
            <a:chOff x="8954861" y="1104760"/>
            <a:chExt cx="2321380" cy="596709"/>
          </a:xfrm>
        </p:grpSpPr>
        <p:sp>
          <p:nvSpPr>
            <p:cNvPr id="99" name="Rectangle: Rounded Corners 98">
              <a:extLst>
                <a:ext uri="{FF2B5EF4-FFF2-40B4-BE49-F238E27FC236}">
                  <a16:creationId xmlns:a16="http://schemas.microsoft.com/office/drawing/2014/main" id="{20E18537-CE74-A9AA-CB36-C9FD3BEEB121}"/>
                </a:ext>
                <a:ext uri="{C183D7F6-B498-43B3-948B-1728B52AA6E4}">
                  <adec:decorative xmlns:adec="http://schemas.microsoft.com/office/drawing/2017/decorative" val="1"/>
                </a:ext>
              </a:extLst>
            </p:cNvPr>
            <p:cNvSpPr>
              <a:spLocks/>
            </p:cNvSpPr>
            <p:nvPr/>
          </p:nvSpPr>
          <p:spPr bwMode="auto">
            <a:xfrm>
              <a:off x="8954861" y="110476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pic>
          <p:nvPicPr>
            <p:cNvPr id="117" name="Graphic 116">
              <a:extLst>
                <a:ext uri="{FF2B5EF4-FFF2-40B4-BE49-F238E27FC236}">
                  <a16:creationId xmlns:a16="http://schemas.microsoft.com/office/drawing/2014/main" id="{D015790A-9168-6181-AD31-1B0867CBA0E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811275" y="1260151"/>
              <a:ext cx="285926" cy="285925"/>
            </a:xfrm>
            <a:prstGeom prst="rect">
              <a:avLst/>
            </a:prstGeom>
            <a:effectLst/>
          </p:spPr>
        </p:pic>
        <p:grpSp>
          <p:nvGrpSpPr>
            <p:cNvPr id="118" name="Group 117">
              <a:extLst>
                <a:ext uri="{FF2B5EF4-FFF2-40B4-BE49-F238E27FC236}">
                  <a16:creationId xmlns:a16="http://schemas.microsoft.com/office/drawing/2014/main" id="{8FC9CE3C-66E7-D24B-B3E5-C22E563EAB83}"/>
                </a:ext>
                <a:ext uri="{C183D7F6-B498-43B3-948B-1728B52AA6E4}">
                  <adec:decorative xmlns:adec="http://schemas.microsoft.com/office/drawing/2017/decorative" val="1"/>
                </a:ext>
              </a:extLst>
            </p:cNvPr>
            <p:cNvGrpSpPr/>
            <p:nvPr/>
          </p:nvGrpSpPr>
          <p:grpSpPr>
            <a:xfrm>
              <a:off x="10348336" y="1271413"/>
              <a:ext cx="219845" cy="263399"/>
              <a:chOff x="8721573" y="1756372"/>
              <a:chExt cx="504624" cy="604601"/>
            </a:xfrm>
            <a:effectLst/>
          </p:grpSpPr>
          <p:sp>
            <p:nvSpPr>
              <p:cNvPr id="119" name="Freeform 88">
                <a:extLst>
                  <a:ext uri="{FF2B5EF4-FFF2-40B4-BE49-F238E27FC236}">
                    <a16:creationId xmlns:a16="http://schemas.microsoft.com/office/drawing/2014/main" id="{CE47F25B-BAA4-5E09-56B7-A6AE68C9DB7B}"/>
                  </a:ext>
                </a:extLst>
              </p:cNvPr>
              <p:cNvSpPr>
                <a:spLocks/>
              </p:cNvSpPr>
              <p:nvPr/>
            </p:nvSpPr>
            <p:spPr bwMode="auto">
              <a:xfrm>
                <a:off x="8782369" y="1810878"/>
                <a:ext cx="443828" cy="55009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120" name="file" descr="file, paper, sheet">
                <a:extLst>
                  <a:ext uri="{FF2B5EF4-FFF2-40B4-BE49-F238E27FC236}">
                    <a16:creationId xmlns:a16="http://schemas.microsoft.com/office/drawing/2014/main" id="{8D61EE79-A1A6-F3BB-8C89-88C5764EED72}"/>
                  </a:ext>
                </a:extLst>
              </p:cNvPr>
              <p:cNvGrpSpPr/>
              <p:nvPr/>
            </p:nvGrpSpPr>
            <p:grpSpPr>
              <a:xfrm>
                <a:off x="8721573" y="1756372"/>
                <a:ext cx="443832" cy="550097"/>
                <a:chOff x="8018464" y="4649789"/>
                <a:chExt cx="225427" cy="279401"/>
              </a:xfrm>
            </p:grpSpPr>
            <p:sp>
              <p:nvSpPr>
                <p:cNvPr id="121" name="Freeform 88">
                  <a:extLst>
                    <a:ext uri="{FF2B5EF4-FFF2-40B4-BE49-F238E27FC236}">
                      <a16:creationId xmlns:a16="http://schemas.microsoft.com/office/drawing/2014/main" id="{52F4A033-A3FC-09F0-0827-E43077FA5ADF}"/>
                    </a:ext>
                  </a:extLst>
                </p:cNvPr>
                <p:cNvSpPr>
                  <a:spLocks/>
                </p:cNvSpPr>
                <p:nvPr/>
              </p:nvSpPr>
              <p:spPr bwMode="auto">
                <a:xfrm>
                  <a:off x="8018466" y="4649790"/>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89">
                  <a:extLst>
                    <a:ext uri="{FF2B5EF4-FFF2-40B4-BE49-F238E27FC236}">
                      <a16:creationId xmlns:a16="http://schemas.microsoft.com/office/drawing/2014/main" id="{F8FA11A6-55FC-2390-A055-87B3520AC140}"/>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3" name="Line 90">
                  <a:extLst>
                    <a:ext uri="{FF2B5EF4-FFF2-40B4-BE49-F238E27FC236}">
                      <a16:creationId xmlns:a16="http://schemas.microsoft.com/office/drawing/2014/main" id="{64235566-99ED-5358-5128-0965DD6E28BA}"/>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5" name="Picture 4">
              <a:extLst>
                <a:ext uri="{FF2B5EF4-FFF2-40B4-BE49-F238E27FC236}">
                  <a16:creationId xmlns:a16="http://schemas.microsoft.com/office/drawing/2014/main" id="{A619F9B4-8C12-F4D7-0311-58C0A9017A43}"/>
                </a:ext>
              </a:extLst>
            </p:cNvPr>
            <p:cNvPicPr>
              <a:picLocks noChangeAspect="1"/>
            </p:cNvPicPr>
            <p:nvPr/>
          </p:nvPicPr>
          <p:blipFill rotWithShape="1">
            <a:blip r:embed="rId14"/>
            <a:srcRect l="28263" t="2521" r="26768" b="-2521"/>
            <a:stretch/>
          </p:blipFill>
          <p:spPr>
            <a:xfrm>
              <a:off x="9176008" y="1235493"/>
              <a:ext cx="481196" cy="361137"/>
            </a:xfrm>
            <a:prstGeom prst="rect">
              <a:avLst/>
            </a:prstGeom>
          </p:spPr>
        </p:pic>
        <p:pic>
          <p:nvPicPr>
            <p:cNvPr id="4" name="Graphic 1">
              <a:extLst>
                <a:ext uri="{FF2B5EF4-FFF2-40B4-BE49-F238E27FC236}">
                  <a16:creationId xmlns:a16="http://schemas.microsoft.com/office/drawing/2014/main" id="{7CAA668D-A626-3B97-1C23-0B3770F16B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29788" y="1249036"/>
              <a:ext cx="287490" cy="314809"/>
            </a:xfrm>
            <a:prstGeom prst="rect">
              <a:avLst/>
            </a:prstGeom>
          </p:spPr>
        </p:pic>
      </p:grpSp>
      <p:pic>
        <p:nvPicPr>
          <p:cNvPr id="11" name="Picture 10">
            <a:extLst>
              <a:ext uri="{FF2B5EF4-FFF2-40B4-BE49-F238E27FC236}">
                <a16:creationId xmlns:a16="http://schemas.microsoft.com/office/drawing/2014/main" id="{E3ED9E77-23AE-0C88-879C-E694FAC218CC}"/>
              </a:ext>
              <a:ext uri="{C183D7F6-B498-43B3-948B-1728B52AA6E4}">
                <adec:decorative xmlns:adec="http://schemas.microsoft.com/office/drawing/2017/decorative" val="1"/>
              </a:ext>
            </a:extLst>
          </p:cNvPr>
          <p:cNvPicPr>
            <a:picLocks noChangeAspect="1"/>
          </p:cNvPicPr>
          <p:nvPr/>
        </p:nvPicPr>
        <p:blipFill rotWithShape="1">
          <a:blip r:embed="rId17">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24348122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8" name="Rounded Rectangle 20">
            <a:extLst>
              <a:ext uri="{FF2B5EF4-FFF2-40B4-BE49-F238E27FC236}">
                <a16:creationId xmlns:a16="http://schemas.microsoft.com/office/drawing/2014/main" id="{FB36ECB8-A76A-80E2-1AE5-1983AF618B9B}"/>
              </a:ext>
              <a:ext uri="{C183D7F6-B498-43B3-948B-1728B52AA6E4}">
                <adec:decorative xmlns:adec="http://schemas.microsoft.com/office/drawing/2017/decorative" val="1"/>
              </a:ext>
            </a:extLst>
          </p:cNvPr>
          <p:cNvSpPr/>
          <p:nvPr/>
        </p:nvSpPr>
        <p:spPr bwMode="auto">
          <a:xfrm>
            <a:off x="7896280" y="1938649"/>
            <a:ext cx="3656767" cy="2192193"/>
          </a:xfrm>
          <a:prstGeom prst="roundRect">
            <a:avLst>
              <a:gd name="adj" fmla="val 559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19" name="TextBox 18">
            <a:extLst>
              <a:ext uri="{FF2B5EF4-FFF2-40B4-BE49-F238E27FC236}">
                <a16:creationId xmlns:a16="http://schemas.microsoft.com/office/drawing/2014/main" id="{A3E4C52F-9C25-FF86-85B0-3C6BF5DAAF27}"/>
              </a:ext>
              <a:ext uri="{C183D7F6-B498-43B3-948B-1728B52AA6E4}">
                <adec:decorative xmlns:adec="http://schemas.microsoft.com/office/drawing/2017/decorative" val="1"/>
              </a:ext>
            </a:extLst>
          </p:cNvPr>
          <p:cNvSpPr txBox="1"/>
          <p:nvPr/>
        </p:nvSpPr>
        <p:spPr>
          <a:xfrm>
            <a:off x="8009307" y="2132803"/>
            <a:ext cx="3430713" cy="1077218"/>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Sans Text" pitchFamily="2" charset="0"/>
              </a:rPr>
              <a:t>Response</a:t>
            </a: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Segoe Sans Text"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Roboto Mono" panose="00000009000000000000" pitchFamily="49" charset="0"/>
                <a:cs typeface="+mn-cs"/>
              </a:rPr>
              <a:t>Based on the information provided, if your plan is with Northwind Standard, it does cover vision exams.</a:t>
            </a:r>
          </a:p>
        </p:txBody>
      </p:sp>
      <p:sp>
        <p:nvSpPr>
          <p:cNvPr id="17" name="Rounded Rectangle 5">
            <a:extLst>
              <a:ext uri="{FF2B5EF4-FFF2-40B4-BE49-F238E27FC236}">
                <a16:creationId xmlns:a16="http://schemas.microsoft.com/office/drawing/2014/main" id="{6E027C5A-60F3-D595-5035-D65C706188F2}"/>
              </a:ext>
              <a:ext uri="{C183D7F6-B498-43B3-948B-1728B52AA6E4}">
                <adec:decorative xmlns:adec="http://schemas.microsoft.com/office/drawing/2017/decorative" val="1"/>
              </a:ext>
            </a:extLst>
          </p:cNvPr>
          <p:cNvSpPr/>
          <p:nvPr/>
        </p:nvSpPr>
        <p:spPr bwMode="auto">
          <a:xfrm>
            <a:off x="2114550" y="1367149"/>
            <a:ext cx="3506504" cy="4919351"/>
          </a:xfrm>
          <a:prstGeom prst="roundRect">
            <a:avLst>
              <a:gd name="adj" fmla="val 315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4" name="Rounded Rectangle 22">
            <a:extLst>
              <a:ext uri="{FF2B5EF4-FFF2-40B4-BE49-F238E27FC236}">
                <a16:creationId xmlns:a16="http://schemas.microsoft.com/office/drawing/2014/main" id="{9744F583-CA92-F4B7-2348-025A533F8817}"/>
              </a:ext>
              <a:ext uri="{C183D7F6-B498-43B3-948B-1728B52AA6E4}">
                <adec:decorative xmlns:adec="http://schemas.microsoft.com/office/drawing/2017/decorative" val="1"/>
              </a:ext>
            </a:extLst>
          </p:cNvPr>
          <p:cNvSpPr/>
          <p:nvPr/>
        </p:nvSpPr>
        <p:spPr bwMode="auto">
          <a:xfrm>
            <a:off x="2358058" y="1862110"/>
            <a:ext cx="667226" cy="343924"/>
          </a:xfrm>
          <a:prstGeom prst="roundRect">
            <a:avLst>
              <a:gd name="adj" fmla="val 50000"/>
            </a:avLst>
          </a:prstGeom>
          <a:gradFill flip="none" rotWithShape="1">
            <a:gsLst>
              <a:gs pos="61000">
                <a:schemeClr val="tx2"/>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Sans Text Semibold"/>
              <a:ea typeface="+mn-ea"/>
              <a:cs typeface="Segoe UI" pitchFamily="34" charset="0"/>
            </a:endParaRPr>
          </a:p>
        </p:txBody>
      </p:sp>
      <p:sp>
        <p:nvSpPr>
          <p:cNvPr id="5" name="Text Placeholder 4">
            <a:extLst>
              <a:ext uri="{FF2B5EF4-FFF2-40B4-BE49-F238E27FC236}">
                <a16:creationId xmlns:a16="http://schemas.microsoft.com/office/drawing/2014/main" id="{56690721-4871-5F06-15D9-142A2D05293A}"/>
              </a:ext>
              <a:ext uri="{C183D7F6-B498-43B3-948B-1728B52AA6E4}">
                <adec:decorative xmlns:adec="http://schemas.microsoft.com/office/drawing/2017/decorative" val="1"/>
              </a:ext>
            </a:extLst>
          </p:cNvPr>
          <p:cNvSpPr txBox="1">
            <a:spLocks/>
          </p:cNvSpPr>
          <p:nvPr/>
        </p:nvSpPr>
        <p:spPr>
          <a:xfrm>
            <a:off x="2441337" y="1940984"/>
            <a:ext cx="2705269" cy="37010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Roboto Mono"/>
                <a:cs typeface="Segoe Sans Text" pitchFamily="2"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You are an intelligent assistant helping Contoso, Inc. employees with questions about their healthcare plan as well as the employee handbook. Answer the following question using only the data provided in the sources below.</a:t>
            </a: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Question: Does my health plan cover annual eye exams?</a:t>
            </a:r>
            <a:endParaRPr kumimoji="0" lang="en-US" sz="18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Sources: </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Health Plus offers coverage for vision exams, glasses, and contact lenses, as well as dental exams, cleanings, and fillings.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Standard only offers coverage for vision exams and glasses.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Both plans offer coverage for vision and dental services.</a:t>
            </a:r>
            <a:endPar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8" name="Rectangle: Rounded Corners 7">
            <a:extLst>
              <a:ext uri="{FF2B5EF4-FFF2-40B4-BE49-F238E27FC236}">
                <a16:creationId xmlns:a16="http://schemas.microsoft.com/office/drawing/2014/main" id="{DFD11E87-3208-02D3-4204-49C572541F0A}"/>
              </a:ext>
              <a:ext uri="{C183D7F6-B498-43B3-948B-1728B52AA6E4}">
                <adec:decorative xmlns:adec="http://schemas.microsoft.com/office/drawing/2017/decorative" val="1"/>
              </a:ext>
            </a:extLst>
          </p:cNvPr>
          <p:cNvSpPr/>
          <p:nvPr/>
        </p:nvSpPr>
        <p:spPr bwMode="auto">
          <a:xfrm>
            <a:off x="2303954" y="2278098"/>
            <a:ext cx="3025951" cy="1164724"/>
          </a:xfrm>
          <a:prstGeom prst="roundRect">
            <a:avLst>
              <a:gd name="adj" fmla="val 7944"/>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Segoe UI" pitchFamily="34" charset="0"/>
              <a:cs typeface="Segoe Sans Text" pitchFamily="2" charset="0"/>
            </a:endParaRPr>
          </a:p>
        </p:txBody>
      </p:sp>
      <p:sp>
        <p:nvSpPr>
          <p:cNvPr id="9" name="Rectangle: Rounded Corners 8">
            <a:extLst>
              <a:ext uri="{FF2B5EF4-FFF2-40B4-BE49-F238E27FC236}">
                <a16:creationId xmlns:a16="http://schemas.microsoft.com/office/drawing/2014/main" id="{2EC15CA9-A5CD-8CF2-0764-44D1CD1AEA36}"/>
              </a:ext>
              <a:ext uri="{C183D7F6-B498-43B3-948B-1728B52AA6E4}">
                <adec:decorative xmlns:adec="http://schemas.microsoft.com/office/drawing/2017/decorative" val="1"/>
              </a:ext>
            </a:extLst>
          </p:cNvPr>
          <p:cNvSpPr/>
          <p:nvPr/>
        </p:nvSpPr>
        <p:spPr bwMode="auto">
          <a:xfrm>
            <a:off x="2303954" y="3541674"/>
            <a:ext cx="3026664" cy="457200"/>
          </a:xfrm>
          <a:prstGeom prst="roundRect">
            <a:avLst>
              <a:gd name="adj" fmla="val 16368"/>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0" name="Rectangle: Rounded Corners 9">
            <a:extLst>
              <a:ext uri="{FF2B5EF4-FFF2-40B4-BE49-F238E27FC236}">
                <a16:creationId xmlns:a16="http://schemas.microsoft.com/office/drawing/2014/main" id="{9361F6D5-02C8-205F-626D-61FA5C25235D}"/>
              </a:ext>
              <a:ext uri="{C183D7F6-B498-43B3-948B-1728B52AA6E4}">
                <adec:decorative xmlns:adec="http://schemas.microsoft.com/office/drawing/2017/decorative" val="1"/>
              </a:ext>
            </a:extLst>
          </p:cNvPr>
          <p:cNvSpPr/>
          <p:nvPr/>
        </p:nvSpPr>
        <p:spPr bwMode="auto">
          <a:xfrm>
            <a:off x="2303954" y="4097726"/>
            <a:ext cx="3026664" cy="1684837"/>
          </a:xfrm>
          <a:prstGeom prst="roundRect">
            <a:avLst>
              <a:gd name="adj" fmla="val 4409"/>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12" name="Connector: Elbow 11">
            <a:extLst>
              <a:ext uri="{FF2B5EF4-FFF2-40B4-BE49-F238E27FC236}">
                <a16:creationId xmlns:a16="http://schemas.microsoft.com/office/drawing/2014/main" id="{2EBE6B1A-DBB4-2D31-2B76-418C5D54115F}"/>
              </a:ext>
              <a:ext uri="{C183D7F6-B498-43B3-948B-1728B52AA6E4}">
                <adec:decorative xmlns:adec="http://schemas.microsoft.com/office/drawing/2017/decorative" val="1"/>
              </a:ext>
            </a:extLst>
          </p:cNvPr>
          <p:cNvCxnSpPr>
            <a:cxnSpLocks/>
            <a:stCxn id="11" idx="0"/>
            <a:endCxn id="8" idx="0"/>
          </p:cNvCxnSpPr>
          <p:nvPr/>
        </p:nvCxnSpPr>
        <p:spPr>
          <a:xfrm rot="16200000" flipH="1">
            <a:off x="2383761" y="844930"/>
            <a:ext cx="441049" cy="2425287"/>
          </a:xfrm>
          <a:prstGeom prst="bentConnector3">
            <a:avLst>
              <a:gd name="adj1" fmla="val -5183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608FA0F-1FB5-13ED-1B9B-110C87A1EBE3}"/>
              </a:ext>
              <a:ext uri="{C183D7F6-B498-43B3-948B-1728B52AA6E4}">
                <adec:decorative xmlns:adec="http://schemas.microsoft.com/office/drawing/2017/decorative" val="1"/>
              </a:ext>
            </a:extLst>
          </p:cNvPr>
          <p:cNvCxnSpPr>
            <a:cxnSpLocks/>
            <a:stCxn id="13" idx="1"/>
            <a:endCxn id="9" idx="3"/>
          </p:cNvCxnSpPr>
          <p:nvPr/>
        </p:nvCxnSpPr>
        <p:spPr>
          <a:xfrm rot="10800000">
            <a:off x="5330618" y="3770275"/>
            <a:ext cx="780766" cy="272347"/>
          </a:xfrm>
          <a:prstGeom prst="bentConnector3">
            <a:avLst>
              <a:gd name="adj1" fmla="val 41054"/>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93F3A72-AE21-D45A-3B08-9B71D15CDE0D}"/>
              </a:ext>
              <a:ext uri="{C183D7F6-B498-43B3-948B-1728B52AA6E4}">
                <adec:decorative xmlns:adec="http://schemas.microsoft.com/office/drawing/2017/decorative" val="1"/>
              </a:ext>
            </a:extLst>
          </p:cNvPr>
          <p:cNvCxnSpPr>
            <a:cxnSpLocks/>
            <a:stCxn id="15" idx="2"/>
            <a:endCxn id="10" idx="2"/>
          </p:cNvCxnSpPr>
          <p:nvPr/>
        </p:nvCxnSpPr>
        <p:spPr>
          <a:xfrm rot="16200000" flipH="1">
            <a:off x="2437816" y="4403093"/>
            <a:ext cx="334588" cy="2424351"/>
          </a:xfrm>
          <a:prstGeom prst="bentConnector3">
            <a:avLst>
              <a:gd name="adj1" fmla="val 168323"/>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78EDC5-1CA4-BA84-55CA-C89F4785EF01}"/>
              </a:ext>
            </a:extLst>
          </p:cNvPr>
          <p:cNvSpPr txBox="1"/>
          <p:nvPr/>
        </p:nvSpPr>
        <p:spPr>
          <a:xfrm>
            <a:off x="588263" y="1837049"/>
            <a:ext cx="1606759" cy="1569660"/>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Text input</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that provides some framing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as to how the engine should behave</a:t>
            </a:r>
          </a:p>
        </p:txBody>
      </p:sp>
      <p:sp>
        <p:nvSpPr>
          <p:cNvPr id="13" name="TextBox 12">
            <a:extLst>
              <a:ext uri="{FF2B5EF4-FFF2-40B4-BE49-F238E27FC236}">
                <a16:creationId xmlns:a16="http://schemas.microsoft.com/office/drawing/2014/main" id="{8457D6E2-862C-836E-0DB1-C3B6938445C5}"/>
              </a:ext>
            </a:extLst>
          </p:cNvPr>
          <p:cNvSpPr txBox="1"/>
          <p:nvPr/>
        </p:nvSpPr>
        <p:spPr>
          <a:xfrm>
            <a:off x="6111384" y="3504012"/>
            <a:ext cx="1609344" cy="1077218"/>
          </a:xfrm>
          <a:prstGeom prst="rect">
            <a:avLst/>
          </a:prstGeom>
          <a:noFill/>
        </p:spPr>
        <p:txBody>
          <a:bodyPr wrap="square" lIns="91440">
            <a:spAutoFit/>
          </a:bodyPr>
          <a:lstStyle>
            <a:defPPr>
              <a:defRPr lang="en-US"/>
            </a:defPPr>
            <a:lvl1pPr defTabSz="914400">
              <a:defRPr sz="18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User provided question that needs to be answered</a:t>
            </a:r>
          </a:p>
        </p:txBody>
      </p:sp>
      <p:sp>
        <p:nvSpPr>
          <p:cNvPr id="15" name="TextBox 14">
            <a:extLst>
              <a:ext uri="{FF2B5EF4-FFF2-40B4-BE49-F238E27FC236}">
                <a16:creationId xmlns:a16="http://schemas.microsoft.com/office/drawing/2014/main" id="{F7A4B414-DF33-B4D7-2504-14420EBBA66F}"/>
              </a:ext>
            </a:extLst>
          </p:cNvPr>
          <p:cNvSpPr txBox="1"/>
          <p:nvPr/>
        </p:nvSpPr>
        <p:spPr>
          <a:xfrm>
            <a:off x="588263" y="4616978"/>
            <a:ext cx="1609344"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Sources used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to answer</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the question</a:t>
            </a:r>
          </a:p>
        </p:txBody>
      </p:sp>
    </p:spTree>
    <p:extLst>
      <p:ext uri="{BB962C8B-B14F-4D97-AF65-F5344CB8AC3E}">
        <p14:creationId xmlns:p14="http://schemas.microsoft.com/office/powerpoint/2010/main" val="233170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path" presetSubtype="0" decel="100000" fill="hold" grpId="1" nodeType="withEffect">
                                  <p:stCondLst>
                                    <p:cond delay="0"/>
                                  </p:stCondLst>
                                  <p:childTnLst>
                                    <p:animMotion origin="layout" path="M -6.25E-7 3.33333E-6 L -0.03672 3.33333E-6 " pathEditMode="relative" rAng="0" ptsTypes="AA">
                                      <p:cBhvr>
                                        <p:cTn id="12" dur="600" spd="-100000" fill="hold"/>
                                        <p:tgtEl>
                                          <p:spTgt spid="11"/>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42" presetClass="path" presetSubtype="0" decel="100000" fill="hold" nodeType="withEffect">
                                  <p:stCondLst>
                                    <p:cond delay="0"/>
                                  </p:stCondLst>
                                  <p:childTnLst>
                                    <p:animMotion origin="layout" path="M -3.125E-6 4.81481E-6 L 0.03672 4.81481E-6 " pathEditMode="relative" rAng="0" ptsTypes="AA">
                                      <p:cBhvr>
                                        <p:cTn id="20" dur="600" spd="-100000" fill="hold"/>
                                        <p:tgtEl>
                                          <p:spTgt spid="14"/>
                                        </p:tgtEl>
                                        <p:attrNameLst>
                                          <p:attrName>ppt_x</p:attrName>
                                          <p:attrName>ppt_y</p:attrName>
                                        </p:attrNameLst>
                                      </p:cBhvr>
                                      <p:rCtr x="1836" y="0"/>
                                    </p:animMotion>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42" presetClass="path" presetSubtype="0" decel="100000" fill="hold" grpId="1" nodeType="withEffect">
                                  <p:stCondLst>
                                    <p:cond delay="0"/>
                                  </p:stCondLst>
                                  <p:childTnLst>
                                    <p:animMotion origin="layout" path="M -4.58333E-6 -2.59259E-6 L 0.03672 -2.59259E-6 " pathEditMode="relative" rAng="0" ptsTypes="AA">
                                      <p:cBhvr>
                                        <p:cTn id="25" dur="600" spd="-100000" fill="hold"/>
                                        <p:tgtEl>
                                          <p:spTgt spid="13"/>
                                        </p:tgtEl>
                                        <p:attrNameLst>
                                          <p:attrName>ppt_x</p:attrName>
                                          <p:attrName>ppt_y</p:attrName>
                                        </p:attrNameLst>
                                      </p:cBhvr>
                                      <p:rCtr x="1836" y="0"/>
                                    </p:animMotion>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42" presetClass="path" presetSubtype="0" decel="100000" fill="hold" nodeType="withEffect">
                                  <p:stCondLst>
                                    <p:cond delay="0"/>
                                  </p:stCondLst>
                                  <p:childTnLst>
                                    <p:animMotion origin="layout" path="M 2.08333E-7 -7.40741E-7 L -0.03672 -7.40741E-7 " pathEditMode="relative" rAng="0" ptsTypes="AA">
                                      <p:cBhvr>
                                        <p:cTn id="30" dur="600" spd="-100000" fill="hold"/>
                                        <p:tgtEl>
                                          <p:spTgt spid="12"/>
                                        </p:tgtEl>
                                        <p:attrNameLst>
                                          <p:attrName>ppt_x</p:attrName>
                                          <p:attrName>ppt_y</p:attrName>
                                        </p:attrNameLst>
                                      </p:cBhvr>
                                      <p:rCtr x="-1836" y="0"/>
                                    </p:animMotion>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0"/>
                                  </p:stCondLst>
                                  <p:childTnLst>
                                    <p:animMotion origin="layout" path="M -8.33333E-7 4.44444E-6 L -0.03672 4.44444E-6 " pathEditMode="relative" rAng="0" ptsTypes="AA">
                                      <p:cBhvr>
                                        <p:cTn id="35" dur="600" spd="-100000" fill="hold"/>
                                        <p:tgtEl>
                                          <p:spTgt spid="15"/>
                                        </p:tgtEl>
                                        <p:attrNameLst>
                                          <p:attrName>ppt_x</p:attrName>
                                          <p:attrName>ppt_y</p:attrName>
                                        </p:attrNameLst>
                                      </p:cBhvr>
                                      <p:rCtr x="-1836" y="0"/>
                                    </p:animMotion>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42" presetClass="path" presetSubtype="0" decel="100000" fill="hold" nodeType="withEffect">
                                  <p:stCondLst>
                                    <p:cond delay="0"/>
                                  </p:stCondLst>
                                  <p:childTnLst>
                                    <p:animMotion origin="layout" path="M 2.08333E-7 7.40741E-7 L -0.03672 7.40741E-7 " pathEditMode="relative" rAng="0" ptsTypes="AA">
                                      <p:cBhvr>
                                        <p:cTn id="40" dur="600" spd="-100000" fill="hold"/>
                                        <p:tgtEl>
                                          <p:spTgt spid="16"/>
                                        </p:tgtEl>
                                        <p:attrNameLst>
                                          <p:attrName>ppt_x</p:attrName>
                                          <p:attrName>ppt_y</p:attrName>
                                        </p:attrNameLst>
                                      </p:cBhvr>
                                      <p:rCtr x="-1836" y="0"/>
                                    </p:animMotion>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1" grpId="1"/>
      <p:bldP spid="13" grpId="0"/>
      <p:bldP spid="13" grpId="1"/>
      <p:bldP spid="15" grpId="0"/>
      <p:bldP spid="1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cxnSp>
        <p:nvCxnSpPr>
          <p:cNvPr id="27" name="Connector: Elbow 26">
            <a:extLst>
              <a:ext uri="{FF2B5EF4-FFF2-40B4-BE49-F238E27FC236}">
                <a16:creationId xmlns:a16="http://schemas.microsoft.com/office/drawing/2014/main" id="{834F3753-7CCE-92B6-66A0-B0E067F5E656}"/>
              </a:ext>
              <a:ext uri="{C183D7F6-B498-43B3-948B-1728B52AA6E4}">
                <adec:decorative xmlns:adec="http://schemas.microsoft.com/office/drawing/2017/decorative" val="1"/>
              </a:ext>
            </a:extLst>
          </p:cNvPr>
          <p:cNvCxnSpPr>
            <a:cxnSpLocks/>
          </p:cNvCxnSpPr>
          <p:nvPr/>
        </p:nvCxnSpPr>
        <p:spPr>
          <a:xfrm rot="16200000" flipH="1">
            <a:off x="9223287" y="4619265"/>
            <a:ext cx="1002753" cy="1"/>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4" name="Rounded Rectangle 5">
            <a:extLst>
              <a:ext uri="{FF2B5EF4-FFF2-40B4-BE49-F238E27FC236}">
                <a16:creationId xmlns:a16="http://schemas.microsoft.com/office/drawing/2014/main" id="{F2323106-477A-6823-2908-21B6FD86AC92}"/>
              </a:ext>
              <a:ext uri="{C183D7F6-B498-43B3-948B-1728B52AA6E4}">
                <adec:decorative xmlns:adec="http://schemas.microsoft.com/office/drawing/2017/decorative" val="1"/>
              </a:ext>
            </a:extLst>
          </p:cNvPr>
          <p:cNvSpPr/>
          <p:nvPr/>
        </p:nvSpPr>
        <p:spPr bwMode="auto">
          <a:xfrm>
            <a:off x="2130703" y="1468749"/>
            <a:ext cx="3474967" cy="4919351"/>
          </a:xfrm>
          <a:prstGeom prst="roundRect">
            <a:avLst>
              <a:gd name="adj" fmla="val 315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5" name="Rounded Rectangle 22">
            <a:extLst>
              <a:ext uri="{FF2B5EF4-FFF2-40B4-BE49-F238E27FC236}">
                <a16:creationId xmlns:a16="http://schemas.microsoft.com/office/drawing/2014/main" id="{E8FF74B8-D5EA-52EF-5347-A427899BD3AE}"/>
              </a:ext>
              <a:ext uri="{C183D7F6-B498-43B3-948B-1728B52AA6E4}">
                <adec:decorative xmlns:adec="http://schemas.microsoft.com/office/drawing/2017/decorative" val="1"/>
              </a:ext>
            </a:extLst>
          </p:cNvPr>
          <p:cNvSpPr/>
          <p:nvPr/>
        </p:nvSpPr>
        <p:spPr bwMode="auto">
          <a:xfrm>
            <a:off x="2350939" y="1632575"/>
            <a:ext cx="800498" cy="275588"/>
          </a:xfrm>
          <a:prstGeom prst="roundRect">
            <a:avLst>
              <a:gd name="adj" fmla="val 50000"/>
            </a:avLst>
          </a:prstGeom>
          <a:gradFill flip="none" rotWithShape="1">
            <a:gsLst>
              <a:gs pos="66000">
                <a:schemeClr val="tx2"/>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Sans Text Semibold"/>
              <a:ea typeface="+mn-ea"/>
              <a:cs typeface="Segoe UI" pitchFamily="34" charset="0"/>
            </a:endParaRPr>
          </a:p>
        </p:txBody>
      </p:sp>
      <p:sp>
        <p:nvSpPr>
          <p:cNvPr id="6" name="Text Placeholder 4">
            <a:extLst>
              <a:ext uri="{FF2B5EF4-FFF2-40B4-BE49-F238E27FC236}">
                <a16:creationId xmlns:a16="http://schemas.microsoft.com/office/drawing/2014/main" id="{B1D43A7F-AC45-852E-3A53-CD4F23DF3B73}"/>
              </a:ext>
              <a:ext uri="{C183D7F6-B498-43B3-948B-1728B52AA6E4}">
                <adec:decorative xmlns:adec="http://schemas.microsoft.com/office/drawing/2017/decorative" val="1"/>
              </a:ext>
            </a:extLst>
          </p:cNvPr>
          <p:cNvSpPr txBox="1">
            <a:spLocks/>
          </p:cNvSpPr>
          <p:nvPr/>
        </p:nvSpPr>
        <p:spPr>
          <a:xfrm>
            <a:off x="2425953" y="1651748"/>
            <a:ext cx="2705269" cy="483209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Roboto Mono"/>
                <a:cs typeface="Segoe Sans Text" pitchFamily="2"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You are an intelligent assistant helping Contoso, Inc. employees with questions about their healthcare plan as well as the employee handbook. Answer the following question using only the data provided in the sources below.</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Question: Does my health plan cover annual eye exams?</a:t>
            </a:r>
            <a:endParaRPr kumimoji="0" lang="en-US" sz="20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Sources: </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Standard only offers coverage for vision exams and glasses.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Both plans offer coverage for vision and dental services.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Source that wasn’t picked since your most relevant results were not on top:</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3. Northwind Health Plus offers coverage for vision exams, glasses, and contact lenses, as well as dental exams, cleanings, and fillings.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7" name="Rounded Rectangle 20">
            <a:extLst>
              <a:ext uri="{FF2B5EF4-FFF2-40B4-BE49-F238E27FC236}">
                <a16:creationId xmlns:a16="http://schemas.microsoft.com/office/drawing/2014/main" id="{5F0C01BF-507B-5E75-6F86-E31A946219C5}"/>
              </a:ext>
              <a:ext uri="{C183D7F6-B498-43B3-948B-1728B52AA6E4}">
                <adec:decorative xmlns:adec="http://schemas.microsoft.com/office/drawing/2017/decorative" val="1"/>
              </a:ext>
            </a:extLst>
          </p:cNvPr>
          <p:cNvSpPr/>
          <p:nvPr/>
        </p:nvSpPr>
        <p:spPr bwMode="auto">
          <a:xfrm>
            <a:off x="7896280" y="1938649"/>
            <a:ext cx="3656767" cy="2192193"/>
          </a:xfrm>
          <a:prstGeom prst="roundRect">
            <a:avLst>
              <a:gd name="adj" fmla="val 559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8" name="TextBox 7">
            <a:extLst>
              <a:ext uri="{FF2B5EF4-FFF2-40B4-BE49-F238E27FC236}">
                <a16:creationId xmlns:a16="http://schemas.microsoft.com/office/drawing/2014/main" id="{6115B82B-9DCB-01B0-55B6-A8FFEA257658}"/>
              </a:ext>
              <a:ext uri="{C183D7F6-B498-43B3-948B-1728B52AA6E4}">
                <adec:decorative xmlns:adec="http://schemas.microsoft.com/office/drawing/2017/decorative" val="1"/>
              </a:ext>
            </a:extLst>
          </p:cNvPr>
          <p:cNvSpPr txBox="1"/>
          <p:nvPr/>
        </p:nvSpPr>
        <p:spPr>
          <a:xfrm>
            <a:off x="8009307" y="2132803"/>
            <a:ext cx="3430713" cy="1077218"/>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Sans Text" pitchFamily="2" charset="0"/>
              </a:rPr>
              <a:t>Response</a:t>
            </a: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Segoe Sans Text"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Roboto Mono" panose="00000009000000000000" pitchFamily="49" charset="0"/>
                <a:cs typeface="+mn-cs"/>
              </a:rPr>
              <a:t>Based on the information provided, if your plan is with Northwind Standard, it does cover vision exams.</a:t>
            </a:r>
          </a:p>
        </p:txBody>
      </p:sp>
      <p:sp>
        <p:nvSpPr>
          <p:cNvPr id="9" name="Rectangle: Rounded Corners 8">
            <a:extLst>
              <a:ext uri="{FF2B5EF4-FFF2-40B4-BE49-F238E27FC236}">
                <a16:creationId xmlns:a16="http://schemas.microsoft.com/office/drawing/2014/main" id="{AC190548-0A55-DECD-75D3-1594E6E3764E}"/>
              </a:ext>
              <a:ext uri="{C183D7F6-B498-43B3-948B-1728B52AA6E4}">
                <adec:decorative xmlns:adec="http://schemas.microsoft.com/office/drawing/2017/decorative" val="1"/>
              </a:ext>
            </a:extLst>
          </p:cNvPr>
          <p:cNvSpPr/>
          <p:nvPr/>
        </p:nvSpPr>
        <p:spPr bwMode="auto">
          <a:xfrm>
            <a:off x="2288570" y="1988862"/>
            <a:ext cx="3108960" cy="1164724"/>
          </a:xfrm>
          <a:prstGeom prst="roundRect">
            <a:avLst>
              <a:gd name="adj" fmla="val 7944"/>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1" name="Rectangle: Rounded Corners 10">
            <a:extLst>
              <a:ext uri="{FF2B5EF4-FFF2-40B4-BE49-F238E27FC236}">
                <a16:creationId xmlns:a16="http://schemas.microsoft.com/office/drawing/2014/main" id="{5A5021D1-82D5-F376-A760-A7DAB2800E9E}"/>
              </a:ext>
              <a:ext uri="{C183D7F6-B498-43B3-948B-1728B52AA6E4}">
                <adec:decorative xmlns:adec="http://schemas.microsoft.com/office/drawing/2017/decorative" val="1"/>
              </a:ext>
            </a:extLst>
          </p:cNvPr>
          <p:cNvSpPr/>
          <p:nvPr/>
        </p:nvSpPr>
        <p:spPr bwMode="auto">
          <a:xfrm>
            <a:off x="2288570" y="3252438"/>
            <a:ext cx="3108960" cy="457200"/>
          </a:xfrm>
          <a:prstGeom prst="roundRect">
            <a:avLst>
              <a:gd name="adj" fmla="val 16368"/>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2" name="Rectangle: Rounded Corners 11">
            <a:extLst>
              <a:ext uri="{FF2B5EF4-FFF2-40B4-BE49-F238E27FC236}">
                <a16:creationId xmlns:a16="http://schemas.microsoft.com/office/drawing/2014/main" id="{45297304-C338-73E5-FDE2-FFEBC58E7971}"/>
              </a:ext>
              <a:ext uri="{C183D7F6-B498-43B3-948B-1728B52AA6E4}">
                <adec:decorative xmlns:adec="http://schemas.microsoft.com/office/drawing/2017/decorative" val="1"/>
              </a:ext>
            </a:extLst>
          </p:cNvPr>
          <p:cNvSpPr/>
          <p:nvPr/>
        </p:nvSpPr>
        <p:spPr bwMode="auto">
          <a:xfrm>
            <a:off x="2288570" y="3808490"/>
            <a:ext cx="3108960" cy="1009227"/>
          </a:xfrm>
          <a:prstGeom prst="roundRect">
            <a:avLst>
              <a:gd name="adj" fmla="val 4409"/>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14" name="Connector: Elbow 13">
            <a:extLst>
              <a:ext uri="{FF2B5EF4-FFF2-40B4-BE49-F238E27FC236}">
                <a16:creationId xmlns:a16="http://schemas.microsoft.com/office/drawing/2014/main" id="{C7101C3E-E90C-3E5E-E8E6-3DA67DCE1FD4}"/>
              </a:ext>
              <a:ext uri="{C183D7F6-B498-43B3-948B-1728B52AA6E4}">
                <adec:decorative xmlns:adec="http://schemas.microsoft.com/office/drawing/2017/decorative" val="1"/>
              </a:ext>
            </a:extLst>
          </p:cNvPr>
          <p:cNvCxnSpPr>
            <a:cxnSpLocks/>
            <a:stCxn id="13" idx="0"/>
            <a:endCxn id="9" idx="0"/>
          </p:cNvCxnSpPr>
          <p:nvPr/>
        </p:nvCxnSpPr>
        <p:spPr>
          <a:xfrm rot="16200000" flipH="1">
            <a:off x="2389129" y="534942"/>
            <a:ext cx="441049" cy="2466791"/>
          </a:xfrm>
          <a:prstGeom prst="bentConnector3">
            <a:avLst>
              <a:gd name="adj1" fmla="val -5183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13973A1-B9E7-ECCF-3BEB-D5DDF9136BC3}"/>
              </a:ext>
              <a:ext uri="{C183D7F6-B498-43B3-948B-1728B52AA6E4}">
                <adec:decorative xmlns:adec="http://schemas.microsoft.com/office/drawing/2017/decorative" val="1"/>
              </a:ext>
            </a:extLst>
          </p:cNvPr>
          <p:cNvCxnSpPr>
            <a:cxnSpLocks/>
            <a:stCxn id="20" idx="1"/>
            <a:endCxn id="11" idx="3"/>
          </p:cNvCxnSpPr>
          <p:nvPr/>
        </p:nvCxnSpPr>
        <p:spPr>
          <a:xfrm rot="10800000">
            <a:off x="5397530" y="3481038"/>
            <a:ext cx="713854" cy="267592"/>
          </a:xfrm>
          <a:prstGeom prst="bentConnector3">
            <a:avLst>
              <a:gd name="adj1" fmla="val 50000"/>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D65786F-B62F-387E-C621-9DA1DB3293F5}"/>
              </a:ext>
              <a:ext uri="{C183D7F6-B498-43B3-948B-1728B52AA6E4}">
                <adec:decorative xmlns:adec="http://schemas.microsoft.com/office/drawing/2017/decorative" val="1"/>
              </a:ext>
            </a:extLst>
          </p:cNvPr>
          <p:cNvCxnSpPr>
            <a:cxnSpLocks/>
            <a:stCxn id="17" idx="2"/>
            <a:endCxn id="12" idx="1"/>
          </p:cNvCxnSpPr>
          <p:nvPr/>
        </p:nvCxnSpPr>
        <p:spPr>
          <a:xfrm rot="5400000" flipH="1" flipV="1">
            <a:off x="1686012" y="3943782"/>
            <a:ext cx="233236" cy="971880"/>
          </a:xfrm>
          <a:prstGeom prst="bentConnector4">
            <a:avLst>
              <a:gd name="adj1" fmla="val -98012"/>
              <a:gd name="adj2" fmla="val 88267"/>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AD367606-1BC6-89B7-FC44-EEFB25432B06}"/>
              </a:ext>
              <a:ext uri="{C183D7F6-B498-43B3-948B-1728B52AA6E4}">
                <adec:decorative xmlns:adec="http://schemas.microsoft.com/office/drawing/2017/decorative" val="1"/>
              </a:ext>
            </a:extLst>
          </p:cNvPr>
          <p:cNvSpPr/>
          <p:nvPr/>
        </p:nvSpPr>
        <p:spPr bwMode="auto">
          <a:xfrm>
            <a:off x="2288570" y="4903334"/>
            <a:ext cx="3108960" cy="1317789"/>
          </a:xfrm>
          <a:prstGeom prst="roundRect">
            <a:avLst>
              <a:gd name="adj" fmla="val 4409"/>
            </a:avLst>
          </a:prstGeom>
          <a:ln w="19050" cap="rnd">
            <a:solidFill>
              <a:schemeClr val="accent6"/>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24" name="Connector: Elbow 23">
            <a:extLst>
              <a:ext uri="{FF2B5EF4-FFF2-40B4-BE49-F238E27FC236}">
                <a16:creationId xmlns:a16="http://schemas.microsoft.com/office/drawing/2014/main" id="{E6ED8078-E9D1-8B71-E3CD-0AC33195948F}"/>
              </a:ext>
              <a:ext uri="{C183D7F6-B498-43B3-948B-1728B52AA6E4}">
                <adec:decorative xmlns:adec="http://schemas.microsoft.com/office/drawing/2017/decorative" val="1"/>
              </a:ext>
            </a:extLst>
          </p:cNvPr>
          <p:cNvCxnSpPr>
            <a:cxnSpLocks/>
            <a:stCxn id="25" idx="1"/>
          </p:cNvCxnSpPr>
          <p:nvPr/>
        </p:nvCxnSpPr>
        <p:spPr>
          <a:xfrm rot="10800000">
            <a:off x="5400049" y="5287330"/>
            <a:ext cx="692776" cy="302297"/>
          </a:xfrm>
          <a:prstGeom prst="bentConnector3">
            <a:avLst>
              <a:gd name="adj1" fmla="val 50000"/>
            </a:avLst>
          </a:prstGeom>
          <a:ln w="19050" cap="rnd">
            <a:solidFill>
              <a:schemeClr val="accent6"/>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EE8F59F-144E-E422-AA6B-896641B406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8030" y="3286852"/>
            <a:ext cx="673267" cy="673267"/>
          </a:xfrm>
          <a:prstGeom prst="rect">
            <a:avLst/>
          </a:prstGeom>
          <a:effectLst>
            <a:outerShdw blurRad="63500" dist="127000" dir="2700000" algn="tl" rotWithShape="0">
              <a:srgbClr val="454142">
                <a:alpha val="20000"/>
              </a:srgbClr>
            </a:outerShdw>
          </a:effectLst>
        </p:spPr>
      </p:pic>
      <p:sp>
        <p:nvSpPr>
          <p:cNvPr id="10" name="Text Placeholder 9">
            <a:extLst>
              <a:ext uri="{FF2B5EF4-FFF2-40B4-BE49-F238E27FC236}">
                <a16:creationId xmlns:a16="http://schemas.microsoft.com/office/drawing/2014/main" id="{EECA5B77-5CBC-53D0-3E9E-6EDC7BDBD53F}"/>
              </a:ext>
            </a:extLst>
          </p:cNvPr>
          <p:cNvSpPr>
            <a:spLocks noGrp="1"/>
          </p:cNvSpPr>
          <p:nvPr>
            <p:ph type="body" sz="quarter" idx="4294967295"/>
          </p:nvPr>
        </p:nvSpPr>
        <p:spPr>
          <a:xfrm>
            <a:off x="6461688" y="750317"/>
            <a:ext cx="5359400" cy="923330"/>
          </a:xfrm>
        </p:spPr>
        <p:txBody>
          <a:bodyPr/>
          <a:lstStyle/>
          <a:p>
            <a:pPr marL="0" indent="0">
              <a:buNone/>
            </a:pPr>
            <a:r>
              <a:rPr lang="en-US" sz="2000">
                <a:solidFill>
                  <a:schemeClr val="bg1"/>
                </a:solidFill>
              </a:rPr>
              <a:t>What happens if the results the user is expecting are not returned as part of the top sources used to answer the question?</a:t>
            </a:r>
          </a:p>
        </p:txBody>
      </p:sp>
      <p:sp>
        <p:nvSpPr>
          <p:cNvPr id="13" name="TextBox 12">
            <a:extLst>
              <a:ext uri="{FF2B5EF4-FFF2-40B4-BE49-F238E27FC236}">
                <a16:creationId xmlns:a16="http://schemas.microsoft.com/office/drawing/2014/main" id="{AEFF6513-1D9C-54D3-54EB-5DC0916C4238}"/>
              </a:ext>
            </a:extLst>
          </p:cNvPr>
          <p:cNvSpPr txBox="1"/>
          <p:nvPr/>
        </p:nvSpPr>
        <p:spPr>
          <a:xfrm>
            <a:off x="572879" y="1547813"/>
            <a:ext cx="1606759" cy="1569660"/>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Text input</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that provides some framing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as to how the engine should behave</a:t>
            </a:r>
          </a:p>
        </p:txBody>
      </p:sp>
      <p:sp>
        <p:nvSpPr>
          <p:cNvPr id="17" name="TextBox 16">
            <a:extLst>
              <a:ext uri="{FF2B5EF4-FFF2-40B4-BE49-F238E27FC236}">
                <a16:creationId xmlns:a16="http://schemas.microsoft.com/office/drawing/2014/main" id="{4898E13B-E9BB-6FCD-9FB1-1BA43523FD34}"/>
              </a:ext>
            </a:extLst>
          </p:cNvPr>
          <p:cNvSpPr txBox="1"/>
          <p:nvPr/>
        </p:nvSpPr>
        <p:spPr>
          <a:xfrm>
            <a:off x="572879" y="3715343"/>
            <a:ext cx="1487622"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Top sources used to answer</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the question</a:t>
            </a:r>
          </a:p>
        </p:txBody>
      </p:sp>
      <p:sp>
        <p:nvSpPr>
          <p:cNvPr id="20" name="TextBox 19">
            <a:extLst>
              <a:ext uri="{FF2B5EF4-FFF2-40B4-BE49-F238E27FC236}">
                <a16:creationId xmlns:a16="http://schemas.microsoft.com/office/drawing/2014/main" id="{A1695B6D-4A8A-F22E-A019-4764FA621715}"/>
              </a:ext>
            </a:extLst>
          </p:cNvPr>
          <p:cNvSpPr txBox="1"/>
          <p:nvPr/>
        </p:nvSpPr>
        <p:spPr>
          <a:xfrm>
            <a:off x="6111384" y="3210021"/>
            <a:ext cx="1609344" cy="1077218"/>
          </a:xfrm>
          <a:prstGeom prst="rect">
            <a:avLst/>
          </a:prstGeom>
          <a:noFill/>
        </p:spPr>
        <p:txBody>
          <a:bodyPr wrap="square" lIns="91440">
            <a:spAutoFit/>
          </a:bodyPr>
          <a:lstStyle>
            <a:defPPr>
              <a:defRPr lang="en-US"/>
            </a:defPPr>
            <a:lvl1pPr defTabSz="914400">
              <a:defRPr sz="18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User provided question that needs to be answered</a:t>
            </a:r>
          </a:p>
        </p:txBody>
      </p:sp>
      <p:sp>
        <p:nvSpPr>
          <p:cNvPr id="25" name="TextBox 24">
            <a:extLst>
              <a:ext uri="{FF2B5EF4-FFF2-40B4-BE49-F238E27FC236}">
                <a16:creationId xmlns:a16="http://schemas.microsoft.com/office/drawing/2014/main" id="{0D75FB75-DD5A-7CE9-A736-29FDD632709E}"/>
              </a:ext>
            </a:extLst>
          </p:cNvPr>
          <p:cNvSpPr txBox="1"/>
          <p:nvPr/>
        </p:nvSpPr>
        <p:spPr>
          <a:xfrm>
            <a:off x="6092825" y="4927906"/>
            <a:ext cx="1803454" cy="1323439"/>
          </a:xfrm>
          <a:prstGeom prst="rect">
            <a:avLst/>
          </a:prstGeom>
          <a:noFill/>
        </p:spPr>
        <p:txBody>
          <a:bodyPr wrap="square" lIns="91440">
            <a:spAutoFit/>
          </a:bodyPr>
          <a:lstStyle>
            <a:defPPr>
              <a:defRPr lang="en-US"/>
            </a:defPPr>
            <a:lvl1pPr defTabSz="914400">
              <a:defRPr sz="16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Relevant result that wasn’t provided as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part of the</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top sources</a:t>
            </a:r>
          </a:p>
        </p:txBody>
      </p:sp>
      <p:sp>
        <p:nvSpPr>
          <p:cNvPr id="32" name="TextBox 31">
            <a:extLst>
              <a:ext uri="{FF2B5EF4-FFF2-40B4-BE49-F238E27FC236}">
                <a16:creationId xmlns:a16="http://schemas.microsoft.com/office/drawing/2014/main" id="{7AF3A334-CEB8-850C-859D-AAD6BB20BCED}"/>
              </a:ext>
            </a:extLst>
          </p:cNvPr>
          <p:cNvSpPr txBox="1"/>
          <p:nvPr/>
        </p:nvSpPr>
        <p:spPr>
          <a:xfrm>
            <a:off x="8416309" y="5136544"/>
            <a:ext cx="2616708"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If retriever doesn’t return the most relevant results the answer is not complete</a:t>
            </a:r>
          </a:p>
        </p:txBody>
      </p:sp>
    </p:spTree>
    <p:extLst>
      <p:ext uri="{BB962C8B-B14F-4D97-AF65-F5344CB8AC3E}">
        <p14:creationId xmlns:p14="http://schemas.microsoft.com/office/powerpoint/2010/main" val="4495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2" presetClass="path" presetSubtype="0" decel="100000" fill="hold" grpId="1" nodeType="withEffect">
                                  <p:stCondLst>
                                    <p:cond delay="0"/>
                                  </p:stCondLst>
                                  <p:childTnLst>
                                    <p:animMotion origin="layout" path="M -6.25E-7 3.7037E-6 L -0.03672 3.7037E-6 " pathEditMode="relative" rAng="0" ptsTypes="AA">
                                      <p:cBhvr>
                                        <p:cTn id="12" dur="600" spd="-100000" fill="hold"/>
                                        <p:tgtEl>
                                          <p:spTgt spid="13"/>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42" presetClass="path" presetSubtype="0" decel="100000" fill="hold" nodeType="withEffect">
                                  <p:stCondLst>
                                    <p:cond delay="0"/>
                                  </p:stCondLst>
                                  <p:childTnLst>
                                    <p:animMotion origin="layout" path="M -3.125E-6 -4.81481E-6 L 0.03672 -4.81481E-6 " pathEditMode="relative" rAng="0" ptsTypes="AA">
                                      <p:cBhvr>
                                        <p:cTn id="20" dur="600" spd="-100000" fill="hold"/>
                                        <p:tgtEl>
                                          <p:spTgt spid="16"/>
                                        </p:tgtEl>
                                        <p:attrNameLst>
                                          <p:attrName>ppt_x</p:attrName>
                                          <p:attrName>ppt_y</p:attrName>
                                        </p:attrNameLst>
                                      </p:cBhvr>
                                      <p:rCtr x="1836" y="0"/>
                                    </p:animMotion>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nodeType="withEffect">
                                  <p:stCondLst>
                                    <p:cond delay="0"/>
                                  </p:stCondLst>
                                  <p:childTnLst>
                                    <p:animMotion origin="layout" path="M 2.08333E-7 -3.7037E-7 L -0.03672 -3.7037E-7 " pathEditMode="relative" rAng="0" ptsTypes="AA">
                                      <p:cBhvr>
                                        <p:cTn id="25" dur="600" spd="-100000" fill="hold"/>
                                        <p:tgtEl>
                                          <p:spTgt spid="14"/>
                                        </p:tgtEl>
                                        <p:attrNameLst>
                                          <p:attrName>ppt_x</p:attrName>
                                          <p:attrName>ppt_y</p:attrName>
                                        </p:attrNameLst>
                                      </p:cBhvr>
                                      <p:rCtr x="-1836" y="0"/>
                                    </p:animMotion>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grpId="1" nodeType="withEffect">
                                  <p:stCondLst>
                                    <p:cond delay="0"/>
                                  </p:stCondLst>
                                  <p:childTnLst>
                                    <p:animMotion origin="layout" path="M -8.33333E-7 3.33333E-6 L -0.03672 3.33333E-6 " pathEditMode="relative" rAng="0" ptsTypes="AA">
                                      <p:cBhvr>
                                        <p:cTn id="30" dur="600" spd="-100000" fill="hold"/>
                                        <p:tgtEl>
                                          <p:spTgt spid="17"/>
                                        </p:tgtEl>
                                        <p:attrNameLst>
                                          <p:attrName>ppt_x</p:attrName>
                                          <p:attrName>ppt_y</p:attrName>
                                        </p:attrNameLst>
                                      </p:cBhvr>
                                      <p:rCtr x="-1836" y="0"/>
                                    </p:animMotion>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42" presetClass="path" presetSubtype="0" decel="100000" fill="hold" nodeType="withEffect">
                                  <p:stCondLst>
                                    <p:cond delay="0"/>
                                  </p:stCondLst>
                                  <p:childTnLst>
                                    <p:animMotion origin="layout" path="M -4.58333E-6 7.40741E-7 L -0.03671 7.40741E-7 " pathEditMode="relative" rAng="0" ptsTypes="AA">
                                      <p:cBhvr>
                                        <p:cTn id="35" dur="600" spd="-100000" fill="hold"/>
                                        <p:tgtEl>
                                          <p:spTgt spid="18"/>
                                        </p:tgtEl>
                                        <p:attrNameLst>
                                          <p:attrName>ppt_x</p:attrName>
                                          <p:attrName>ppt_y</p:attrName>
                                        </p:attrNameLst>
                                      </p:cBhvr>
                                      <p:rCtr x="-1836" y="0"/>
                                    </p:animMotion>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42" presetClass="path" presetSubtype="0" decel="100000" fill="hold" nodeType="withEffect">
                                  <p:stCondLst>
                                    <p:cond delay="0"/>
                                  </p:stCondLst>
                                  <p:childTnLst>
                                    <p:animMotion origin="layout" path="M -4.375E-6 -3.7037E-7 L 0.03672 -3.7037E-7 " pathEditMode="relative" rAng="0" ptsTypes="AA">
                                      <p:cBhvr>
                                        <p:cTn id="46" dur="600" spd="-100000" fill="hold"/>
                                        <p:tgtEl>
                                          <p:spTgt spid="24"/>
                                        </p:tgtEl>
                                        <p:attrNameLst>
                                          <p:attrName>ppt_x</p:attrName>
                                          <p:attrName>ppt_y</p:attrName>
                                        </p:attrNameLst>
                                      </p:cBhvr>
                                      <p:rCtr x="1836" y="0"/>
                                    </p:animMotion>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42" presetClass="path" presetSubtype="0" decel="100000" fill="hold" grpId="1" nodeType="withEffect">
                                  <p:stCondLst>
                                    <p:cond delay="0"/>
                                  </p:stCondLst>
                                  <p:childTnLst>
                                    <p:animMotion origin="layout" path="M 2.70833E-6 3.33333E-6 L 0.03672 3.33333E-6 " pathEditMode="relative" rAng="0" ptsTypes="AA">
                                      <p:cBhvr>
                                        <p:cTn id="51" dur="600" spd="-100000" fill="hold"/>
                                        <p:tgtEl>
                                          <p:spTgt spid="25"/>
                                        </p:tgtEl>
                                        <p:attrNameLst>
                                          <p:attrName>ppt_x</p:attrName>
                                          <p:attrName>ppt_y</p:attrName>
                                        </p:attrNameLst>
                                      </p:cBhvr>
                                      <p:rCtr x="1836" y="0"/>
                                    </p:animMotion>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42" presetClass="path" presetSubtype="0" decel="100000" fill="hold" grpId="1" nodeType="withEffect">
                                  <p:stCondLst>
                                    <p:cond delay="0"/>
                                  </p:stCondLst>
                                  <p:childTnLst>
                                    <p:animMotion origin="layout" path="M 3.75E-6 -7.40741E-7 L 0.03672 -7.40741E-7 " pathEditMode="relative" rAng="0" ptsTypes="AA">
                                      <p:cBhvr>
                                        <p:cTn id="56" dur="600" spd="-100000" fill="hold"/>
                                        <p:tgtEl>
                                          <p:spTgt spid="32"/>
                                        </p:tgtEl>
                                        <p:attrNameLst>
                                          <p:attrName>ppt_x</p:attrName>
                                          <p:attrName>ppt_y</p:attrName>
                                        </p:attrNameLst>
                                      </p:cBhvr>
                                      <p:rCtr x="1836" y="0"/>
                                    </p:animMotion>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42" presetClass="path" presetSubtype="0" decel="100000" fill="hold" grpId="1" nodeType="withEffect">
                                  <p:stCondLst>
                                    <p:cond delay="0"/>
                                  </p:stCondLst>
                                  <p:childTnLst>
                                    <p:animMotion origin="layout" path="M -4.58333E-6 -2.59259E-6 L 0.03672 -2.59259E-6 " pathEditMode="relative" rAng="0" ptsTypes="AA">
                                      <p:cBhvr>
                                        <p:cTn id="61" dur="600" spd="-100000" fill="hold"/>
                                        <p:tgtEl>
                                          <p:spTgt spid="20"/>
                                        </p:tgtEl>
                                        <p:attrNameLst>
                                          <p:attrName>ppt_x</p:attrName>
                                          <p:attrName>ppt_y</p:attrName>
                                        </p:attrNameLst>
                                      </p:cBhvr>
                                      <p:rCtr x="1836" y="0"/>
                                    </p:animMotion>
                                  </p:childTnLst>
                                </p:cTn>
                              </p:par>
                              <p:par>
                                <p:cTn id="62" presetID="10" presetClass="entr" presetSubtype="0"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250"/>
                                        <p:tgtEl>
                                          <p:spTgt spid="27"/>
                                        </p:tgtEl>
                                      </p:cBhvr>
                                    </p:animEffect>
                                  </p:childTnLst>
                                </p:cTn>
                              </p:par>
                              <p:par>
                                <p:cTn id="65" presetID="42" presetClass="path" presetSubtype="0" decel="100000" fill="hold" nodeType="withEffect">
                                  <p:stCondLst>
                                    <p:cond delay="0"/>
                                  </p:stCondLst>
                                  <p:childTnLst>
                                    <p:animMotion origin="layout" path="M -3.75E-6 -0.03472 L -3.75E-6 1.85185E-6 " pathEditMode="relative" rAng="0" ptsTypes="AA">
                                      <p:cBhvr>
                                        <p:cTn id="66" dur="500" fill="hold"/>
                                        <p:tgtEl>
                                          <p:spTgt spid="2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23" grpId="0" animBg="1"/>
      <p:bldP spid="13" grpId="0"/>
      <p:bldP spid="13" grpId="1"/>
      <p:bldP spid="17" grpId="0"/>
      <p:bldP spid="17" grpId="1"/>
      <p:bldP spid="20" grpId="0"/>
      <p:bldP spid="20" grpId="1"/>
      <p:bldP spid="25" grpId="0"/>
      <p:bldP spid="25" grpId="1"/>
      <p:bldP spid="32" grpId="0"/>
      <p:bldP spid="32"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6AF3EE1-C528-A0C7-998C-93D17781D25A}"/>
              </a:ext>
              <a:ext uri="{C183D7F6-B498-43B3-948B-1728B52AA6E4}">
                <adec:decorative xmlns:adec="http://schemas.microsoft.com/office/drawing/2017/decorative" val="1"/>
              </a:ext>
            </a:extLst>
          </p:cNvPr>
          <p:cNvGrpSpPr/>
          <p:nvPr/>
        </p:nvGrpSpPr>
        <p:grpSpPr>
          <a:xfrm>
            <a:off x="3591486" y="1991187"/>
            <a:ext cx="8029013" cy="3387780"/>
            <a:chOff x="588264" y="1991187"/>
            <a:chExt cx="11032236" cy="3387780"/>
          </a:xfrm>
        </p:grpSpPr>
        <p:sp>
          <p:nvSpPr>
            <p:cNvPr id="14" name="Straight Connector 13">
              <a:extLst>
                <a:ext uri="{FF2B5EF4-FFF2-40B4-BE49-F238E27FC236}">
                  <a16:creationId xmlns:a16="http://schemas.microsoft.com/office/drawing/2014/main" id="{E47E39E4-FD27-345A-4F87-49EAC6C7EE41}"/>
                </a:ext>
                <a:ext uri="{C183D7F6-B498-43B3-948B-1728B52AA6E4}">
                  <adec:decorative xmlns:adec="http://schemas.microsoft.com/office/drawing/2017/decorative" val="1"/>
                </a:ext>
              </a:extLst>
            </p:cNvPr>
            <p:cNvSpPr/>
            <p:nvPr/>
          </p:nvSpPr>
          <p:spPr>
            <a:xfrm>
              <a:off x="588264" y="537896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Straight Connector 14">
              <a:extLst>
                <a:ext uri="{FF2B5EF4-FFF2-40B4-BE49-F238E27FC236}">
                  <a16:creationId xmlns:a16="http://schemas.microsoft.com/office/drawing/2014/main" id="{26A77142-D9E0-1F8D-781B-46512E126A4D}"/>
                </a:ext>
                <a:ext uri="{C183D7F6-B498-43B3-948B-1728B52AA6E4}">
                  <adec:decorative xmlns:adec="http://schemas.microsoft.com/office/drawing/2017/decorative" val="1"/>
                </a:ext>
              </a:extLst>
            </p:cNvPr>
            <p:cNvSpPr/>
            <p:nvPr/>
          </p:nvSpPr>
          <p:spPr>
            <a:xfrm>
              <a:off x="588264" y="481433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Straight Connector 15">
              <a:extLst>
                <a:ext uri="{FF2B5EF4-FFF2-40B4-BE49-F238E27FC236}">
                  <a16:creationId xmlns:a16="http://schemas.microsoft.com/office/drawing/2014/main" id="{FBAFA493-5921-8E3F-E2B1-65D730F0980D}"/>
                </a:ext>
                <a:ext uri="{C183D7F6-B498-43B3-948B-1728B52AA6E4}">
                  <adec:decorative xmlns:adec="http://schemas.microsoft.com/office/drawing/2017/decorative" val="1"/>
                </a:ext>
              </a:extLst>
            </p:cNvPr>
            <p:cNvSpPr/>
            <p:nvPr/>
          </p:nvSpPr>
          <p:spPr>
            <a:xfrm>
              <a:off x="588264" y="424970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Straight Connector 16">
              <a:extLst>
                <a:ext uri="{FF2B5EF4-FFF2-40B4-BE49-F238E27FC236}">
                  <a16:creationId xmlns:a16="http://schemas.microsoft.com/office/drawing/2014/main" id="{839F4277-5D55-5DFF-3B99-DCDDBBDB8EC2}"/>
                </a:ext>
                <a:ext uri="{C183D7F6-B498-43B3-948B-1728B52AA6E4}">
                  <adec:decorative xmlns:adec="http://schemas.microsoft.com/office/drawing/2017/decorative" val="1"/>
                </a:ext>
              </a:extLst>
            </p:cNvPr>
            <p:cNvSpPr/>
            <p:nvPr/>
          </p:nvSpPr>
          <p:spPr>
            <a:xfrm>
              <a:off x="588264" y="368507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Straight Connector 17">
              <a:extLst>
                <a:ext uri="{FF2B5EF4-FFF2-40B4-BE49-F238E27FC236}">
                  <a16:creationId xmlns:a16="http://schemas.microsoft.com/office/drawing/2014/main" id="{ACF097E4-E7AA-08AF-1036-EE4EB1774CF9}"/>
                </a:ext>
                <a:ext uri="{C183D7F6-B498-43B3-948B-1728B52AA6E4}">
                  <adec:decorative xmlns:adec="http://schemas.microsoft.com/office/drawing/2017/decorative" val="1"/>
                </a:ext>
              </a:extLst>
            </p:cNvPr>
            <p:cNvSpPr/>
            <p:nvPr/>
          </p:nvSpPr>
          <p:spPr>
            <a:xfrm>
              <a:off x="588264" y="312044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Straight Connector 18">
              <a:extLst>
                <a:ext uri="{FF2B5EF4-FFF2-40B4-BE49-F238E27FC236}">
                  <a16:creationId xmlns:a16="http://schemas.microsoft.com/office/drawing/2014/main" id="{D6ABA1E7-F8D2-8E2C-CAAC-E895261AAF73}"/>
                </a:ext>
                <a:ext uri="{C183D7F6-B498-43B3-948B-1728B52AA6E4}">
                  <adec:decorative xmlns:adec="http://schemas.microsoft.com/office/drawing/2017/decorative" val="1"/>
                </a:ext>
              </a:extLst>
            </p:cNvPr>
            <p:cNvSpPr/>
            <p:nvPr/>
          </p:nvSpPr>
          <p:spPr>
            <a:xfrm>
              <a:off x="588264" y="255581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Straight Connector 19">
              <a:extLst>
                <a:ext uri="{FF2B5EF4-FFF2-40B4-BE49-F238E27FC236}">
                  <a16:creationId xmlns:a16="http://schemas.microsoft.com/office/drawing/2014/main" id="{7ED5E646-0E6C-42AC-E707-DDE5D2AF0CA5}"/>
                </a:ext>
                <a:ext uri="{C183D7F6-B498-43B3-948B-1728B52AA6E4}">
                  <adec:decorative xmlns:adec="http://schemas.microsoft.com/office/drawing/2017/decorative" val="1"/>
                </a:ext>
              </a:extLst>
            </p:cNvPr>
            <p:cNvSpPr/>
            <p:nvPr/>
          </p:nvSpPr>
          <p:spPr>
            <a:xfrm>
              <a:off x="588264" y="199118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lang="en-US">
                <a:solidFill>
                  <a:schemeClr val="bg1"/>
                </a:solidFill>
              </a:rPr>
              <a:t>Evaluating RAG: </a:t>
            </a:r>
            <a:r>
              <a:rPr kumimoji="0" lang="en-US" sz="36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Best Practices</a:t>
            </a:r>
            <a:endParaRPr lang="en-US"/>
          </a:p>
        </p:txBody>
      </p:sp>
      <p:sp>
        <p:nvSpPr>
          <p:cNvPr id="22" name="Rectangle: Rounded Corners 21">
            <a:extLst>
              <a:ext uri="{FF2B5EF4-FFF2-40B4-BE49-F238E27FC236}">
                <a16:creationId xmlns:a16="http://schemas.microsoft.com/office/drawing/2014/main" id="{2E3058D3-1E99-8C63-2CDD-2038562C3EE6}"/>
              </a:ext>
            </a:extLst>
          </p:cNvPr>
          <p:cNvSpPr/>
          <p:nvPr/>
        </p:nvSpPr>
        <p:spPr>
          <a:xfrm>
            <a:off x="588264" y="1457412"/>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Model evaluation</a:t>
            </a:r>
          </a:p>
        </p:txBody>
      </p:sp>
      <p:sp>
        <p:nvSpPr>
          <p:cNvPr id="21" name="Freeform: Shape 20">
            <a:extLst>
              <a:ext uri="{FF2B5EF4-FFF2-40B4-BE49-F238E27FC236}">
                <a16:creationId xmlns:a16="http://schemas.microsoft.com/office/drawing/2014/main" id="{82766A95-CC1B-034F-EC3E-08801577433C}"/>
              </a:ext>
            </a:extLst>
          </p:cNvPr>
          <p:cNvSpPr/>
          <p:nvPr/>
        </p:nvSpPr>
        <p:spPr>
          <a:xfrm>
            <a:off x="3456645" y="1439144"/>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Evaluate your model regularly using various metrics to ensure it meets your desired outcomes.</a:t>
            </a:r>
          </a:p>
        </p:txBody>
      </p:sp>
      <p:sp>
        <p:nvSpPr>
          <p:cNvPr id="24" name="Rectangle: Rounded Corners 23">
            <a:extLst>
              <a:ext uri="{FF2B5EF4-FFF2-40B4-BE49-F238E27FC236}">
                <a16:creationId xmlns:a16="http://schemas.microsoft.com/office/drawing/2014/main" id="{2D7665A8-BA66-E32C-1E16-831CECE755EC}"/>
              </a:ext>
            </a:extLst>
          </p:cNvPr>
          <p:cNvSpPr/>
          <p:nvPr/>
        </p:nvSpPr>
        <p:spPr>
          <a:xfrm>
            <a:off x="588264" y="2026450"/>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Understand user intent</a:t>
            </a:r>
          </a:p>
        </p:txBody>
      </p:sp>
      <p:sp>
        <p:nvSpPr>
          <p:cNvPr id="23" name="Freeform: Shape 22">
            <a:extLst>
              <a:ext uri="{FF2B5EF4-FFF2-40B4-BE49-F238E27FC236}">
                <a16:creationId xmlns:a16="http://schemas.microsoft.com/office/drawing/2014/main" id="{381BF3A1-8B77-29E1-AA3A-E5CFA8E2CA1B}"/>
              </a:ext>
            </a:extLst>
          </p:cNvPr>
          <p:cNvSpPr/>
          <p:nvPr/>
        </p:nvSpPr>
        <p:spPr>
          <a:xfrm>
            <a:off x="3456645" y="2005572"/>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Classify user intents as navigational, informational, or transactional. This aids in tailoring responses effectively.</a:t>
            </a:r>
          </a:p>
        </p:txBody>
      </p:sp>
      <p:sp>
        <p:nvSpPr>
          <p:cNvPr id="26" name="Rectangle: Rounded Corners 25">
            <a:extLst>
              <a:ext uri="{FF2B5EF4-FFF2-40B4-BE49-F238E27FC236}">
                <a16:creationId xmlns:a16="http://schemas.microsoft.com/office/drawing/2014/main" id="{9124798F-5A7B-A4EE-77B2-CF062CD1D538}"/>
              </a:ext>
            </a:extLst>
          </p:cNvPr>
          <p:cNvSpPr/>
          <p:nvPr/>
        </p:nvSpPr>
        <p:spPr>
          <a:xfrm>
            <a:off x="588264" y="2595488"/>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Identify query types</a:t>
            </a:r>
          </a:p>
        </p:txBody>
      </p:sp>
      <p:sp>
        <p:nvSpPr>
          <p:cNvPr id="25" name="Freeform: Shape 24">
            <a:extLst>
              <a:ext uri="{FF2B5EF4-FFF2-40B4-BE49-F238E27FC236}">
                <a16:creationId xmlns:a16="http://schemas.microsoft.com/office/drawing/2014/main" id="{5854A4D5-9716-D353-78B3-DA4BBDAB2FA7}"/>
              </a:ext>
            </a:extLst>
          </p:cNvPr>
          <p:cNvSpPr/>
          <p:nvPr/>
        </p:nvSpPr>
        <p:spPr>
          <a:xfrm>
            <a:off x="3456645" y="2572001"/>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Concept-seeking, fact-seeking, keyword, low query/doc term overlap, misspelled, long,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medium, and short queries help uncover user intent and evaluate system performance.</a:t>
            </a:r>
          </a:p>
        </p:txBody>
      </p:sp>
      <p:sp>
        <p:nvSpPr>
          <p:cNvPr id="28" name="Rectangle: Rounded Corners 27">
            <a:extLst>
              <a:ext uri="{FF2B5EF4-FFF2-40B4-BE49-F238E27FC236}">
                <a16:creationId xmlns:a16="http://schemas.microsoft.com/office/drawing/2014/main" id="{3DBBBF43-BD5A-9CE9-AD97-F31DBBE38C1E}"/>
              </a:ext>
            </a:extLst>
          </p:cNvPr>
          <p:cNvSpPr/>
          <p:nvPr/>
        </p:nvSpPr>
        <p:spPr>
          <a:xfrm>
            <a:off x="588264" y="3164526"/>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Use comprehensive metrics</a:t>
            </a:r>
          </a:p>
        </p:txBody>
      </p:sp>
      <p:sp>
        <p:nvSpPr>
          <p:cNvPr id="27" name="Freeform: Shape 26">
            <a:extLst>
              <a:ext uri="{FF2B5EF4-FFF2-40B4-BE49-F238E27FC236}">
                <a16:creationId xmlns:a16="http://schemas.microsoft.com/office/drawing/2014/main" id="{8DA21A8B-763E-121B-1BC6-17B1152707B1}"/>
              </a:ext>
            </a:extLst>
          </p:cNvPr>
          <p:cNvSpPr/>
          <p:nvPr/>
        </p:nvSpPr>
        <p:spPr>
          <a:xfrm>
            <a:off x="3456645" y="3138429"/>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Employ a mix of lexical-based (Precision and Recall, F1 Score, Word Error Rate), semantic-based (Semantic Textual Similarity, Word Embedding Similarity, BLEU), and combined metrics (ROUGE,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BERTScore</a:t>
            </a:r>
            <a:r>
              <a:rPr kumimoji="0" lang="en-US" sz="1200" b="0" i="0" u="none" strike="noStrike" kern="1200" cap="none" spc="0" normalizeH="0" baseline="0" noProof="0">
                <a:ln>
                  <a:noFill/>
                </a:ln>
                <a:solidFill>
                  <a:schemeClr val="bg1"/>
                </a:solidFill>
                <a:effectLst/>
                <a:uLnTx/>
                <a:uFillTx/>
                <a:latin typeface="Segoe Sans Text"/>
                <a:ea typeface="+mn-ea"/>
                <a:cs typeface="+mn-cs"/>
              </a:rPr>
              <a:t>) for a holistic evaluation.</a:t>
            </a:r>
          </a:p>
        </p:txBody>
      </p:sp>
      <p:sp>
        <p:nvSpPr>
          <p:cNvPr id="30" name="Rectangle: Rounded Corners 29">
            <a:extLst>
              <a:ext uri="{FF2B5EF4-FFF2-40B4-BE49-F238E27FC236}">
                <a16:creationId xmlns:a16="http://schemas.microsoft.com/office/drawing/2014/main" id="{68C8B2CA-71F6-3A58-A1CE-7A6877105FAE}"/>
              </a:ext>
            </a:extLst>
          </p:cNvPr>
          <p:cNvSpPr/>
          <p:nvPr/>
        </p:nvSpPr>
        <p:spPr>
          <a:xfrm>
            <a:off x="588264" y="3733564"/>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Keep in mind top K (@K) </a:t>
            </a:r>
            <a:b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b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retrieved Chunks</a:t>
            </a:r>
          </a:p>
        </p:txBody>
      </p:sp>
      <p:sp>
        <p:nvSpPr>
          <p:cNvPr id="29" name="Freeform: Shape 28">
            <a:extLst>
              <a:ext uri="{FF2B5EF4-FFF2-40B4-BE49-F238E27FC236}">
                <a16:creationId xmlns:a16="http://schemas.microsoft.com/office/drawing/2014/main" id="{8DAFDA06-2AAE-7CE8-B356-5ABC7E0A8D14}"/>
              </a:ext>
            </a:extLst>
          </p:cNvPr>
          <p:cNvSpPr/>
          <p:nvPr/>
        </p:nvSpPr>
        <p:spPr>
          <a:xfrm>
            <a:off x="3456645" y="3704857"/>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Granular perspective on how many Chunks to retrieve.</a:t>
            </a:r>
          </a:p>
        </p:txBody>
      </p:sp>
      <p:sp>
        <p:nvSpPr>
          <p:cNvPr id="32" name="Rectangle: Rounded Corners 31">
            <a:extLst>
              <a:ext uri="{FF2B5EF4-FFF2-40B4-BE49-F238E27FC236}">
                <a16:creationId xmlns:a16="http://schemas.microsoft.com/office/drawing/2014/main" id="{525DD118-C761-E14D-9D78-1F1AA585F441}"/>
              </a:ext>
            </a:extLst>
          </p:cNvPr>
          <p:cNvSpPr/>
          <p:nvPr/>
        </p:nvSpPr>
        <p:spPr>
          <a:xfrm>
            <a:off x="588264" y="4302602"/>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Implement ranking metrics</a:t>
            </a:r>
          </a:p>
        </p:txBody>
      </p:sp>
      <p:sp>
        <p:nvSpPr>
          <p:cNvPr id="31" name="Freeform: Shape 30">
            <a:extLst>
              <a:ext uri="{FF2B5EF4-FFF2-40B4-BE49-F238E27FC236}">
                <a16:creationId xmlns:a16="http://schemas.microsoft.com/office/drawing/2014/main" id="{7CEEB39F-0FB5-6EAE-2855-6CF71A6B0B97}"/>
              </a:ext>
            </a:extLst>
          </p:cNvPr>
          <p:cNvSpPr/>
          <p:nvPr/>
        </p:nvSpPr>
        <p:spPr>
          <a:xfrm>
            <a:off x="3456645" y="4271287"/>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Utilize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Recall@K</a:t>
            </a:r>
            <a:r>
              <a:rPr kumimoji="0" lang="en-US" sz="1200" b="0" i="0" u="none" strike="noStrike" kern="1200" cap="none" spc="0" normalizeH="0" baseline="0" noProof="0">
                <a:ln>
                  <a:noFill/>
                </a:ln>
                <a:solidFill>
                  <a:schemeClr val="bg1"/>
                </a:solidFill>
                <a:effectLst/>
                <a:uLnTx/>
                <a:uFillTx/>
                <a:latin typeface="Segoe Sans Text"/>
                <a:ea typeface="+mn-ea"/>
                <a:cs typeface="+mn-cs"/>
              </a:rPr>
              <a:t>, Mean Reciprocal Rank, Mean Average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Precision@K</a:t>
            </a:r>
            <a:r>
              <a:rPr kumimoji="0" lang="en-US" sz="1200" b="0" i="0" u="none" strike="noStrike" kern="1200" cap="none" spc="0" normalizeH="0" baseline="0" noProof="0">
                <a:ln>
                  <a:noFill/>
                </a:ln>
                <a:solidFill>
                  <a:schemeClr val="bg1"/>
                </a:solidFill>
                <a:effectLst/>
                <a:uLnTx/>
                <a:uFillTx/>
                <a:latin typeface="Segoe Sans Text"/>
                <a:ea typeface="+mn-ea"/>
                <a:cs typeface="+mn-cs"/>
              </a:rPr>
              <a:t>, and Normalized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Discounted Cumulative Gain for assessing the ranking quality of the system.</a:t>
            </a:r>
          </a:p>
        </p:txBody>
      </p:sp>
      <p:sp>
        <p:nvSpPr>
          <p:cNvPr id="34" name="Rectangle: Rounded Corners 33">
            <a:extLst>
              <a:ext uri="{FF2B5EF4-FFF2-40B4-BE49-F238E27FC236}">
                <a16:creationId xmlns:a16="http://schemas.microsoft.com/office/drawing/2014/main" id="{33594509-61BC-2485-3542-ACFD5C4E0857}"/>
              </a:ext>
            </a:extLst>
          </p:cNvPr>
          <p:cNvSpPr/>
          <p:nvPr/>
        </p:nvSpPr>
        <p:spPr>
          <a:xfrm>
            <a:off x="588264" y="4871640"/>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Regularly monitor performance</a:t>
            </a:r>
          </a:p>
        </p:txBody>
      </p:sp>
      <p:sp>
        <p:nvSpPr>
          <p:cNvPr id="33" name="Freeform: Shape 32">
            <a:extLst>
              <a:ext uri="{FF2B5EF4-FFF2-40B4-BE49-F238E27FC236}">
                <a16:creationId xmlns:a16="http://schemas.microsoft.com/office/drawing/2014/main" id="{F921723D-5808-3295-A78D-5862EB202DE3}"/>
              </a:ext>
            </a:extLst>
          </p:cNvPr>
          <p:cNvSpPr/>
          <p:nvPr/>
        </p:nvSpPr>
        <p:spPr>
          <a:xfrm>
            <a:off x="3456645" y="4837715"/>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Continuously track and optimize the system's performance using these metrics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to ensure the highest level of user satisfaction and system effectiveness.</a:t>
            </a:r>
          </a:p>
        </p:txBody>
      </p:sp>
      <p:sp>
        <p:nvSpPr>
          <p:cNvPr id="36" name="Rectangle: Rounded Corners 35">
            <a:extLst>
              <a:ext uri="{FF2B5EF4-FFF2-40B4-BE49-F238E27FC236}">
                <a16:creationId xmlns:a16="http://schemas.microsoft.com/office/drawing/2014/main" id="{A4E2C9B2-65C4-1391-8919-3051EDD2D9B3}"/>
              </a:ext>
            </a:extLst>
          </p:cNvPr>
          <p:cNvSpPr/>
          <p:nvPr/>
        </p:nvSpPr>
        <p:spPr>
          <a:xfrm>
            <a:off x="588264" y="5440679"/>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User feedback</a:t>
            </a:r>
          </a:p>
        </p:txBody>
      </p:sp>
      <p:sp>
        <p:nvSpPr>
          <p:cNvPr id="35" name="Freeform: Shape 34">
            <a:extLst>
              <a:ext uri="{FF2B5EF4-FFF2-40B4-BE49-F238E27FC236}">
                <a16:creationId xmlns:a16="http://schemas.microsoft.com/office/drawing/2014/main" id="{DCE1D4F8-2565-D43C-0874-9BE2CADBB670}"/>
              </a:ext>
            </a:extLst>
          </p:cNvPr>
          <p:cNvSpPr/>
          <p:nvPr/>
        </p:nvSpPr>
        <p:spPr>
          <a:xfrm>
            <a:off x="3456645" y="5404143"/>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Incorporate user feedback to improve system for utility.</a:t>
            </a:r>
          </a:p>
        </p:txBody>
      </p:sp>
      <p:sp>
        <p:nvSpPr>
          <p:cNvPr id="8" name="Text Placeholder 3">
            <a:extLst>
              <a:ext uri="{FF2B5EF4-FFF2-40B4-BE49-F238E27FC236}">
                <a16:creationId xmlns:a16="http://schemas.microsoft.com/office/drawing/2014/main" id="{40699EF0-F818-AEAC-D4DE-6744810E352E}"/>
              </a:ext>
            </a:extLst>
          </p:cNvPr>
          <p:cNvSpPr txBox="1">
            <a:spLocks/>
          </p:cNvSpPr>
          <p:nvPr/>
        </p:nvSpPr>
        <p:spPr>
          <a:xfrm>
            <a:off x="616571" y="6043816"/>
            <a:ext cx="10869087"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Sans Text" pitchFamily="2" charset="0"/>
                <a:ea typeface="+mn-ea"/>
                <a:cs typeface="Segoe Sans Text" pitchFamily="2"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
                <a:srgbClr val="000000"/>
              </a:buClr>
              <a:buSzPct val="90000"/>
              <a:buFont typeface="Wingdings" panose="05000000000000000000" pitchFamily="2" charset="2"/>
              <a:buNone/>
              <a:tabLst/>
              <a:defRPr/>
            </a:pPr>
            <a:r>
              <a:rPr kumimoji="0" lang="en-US" sz="1600" b="0" i="0" u="none" strike="noStrike" kern="1200" cap="none" spc="0" normalizeH="0" baseline="0" noProof="0">
                <a:ln>
                  <a:noFill/>
                </a:ln>
                <a:solidFill>
                  <a:schemeClr val="bg1"/>
                </a:solidFill>
                <a:effectLst/>
                <a:uLnTx/>
                <a:uFillTx/>
                <a:latin typeface="Segoe Sans Text"/>
                <a:ea typeface="+mn-ea"/>
                <a:cs typeface="Segoe Sans Text" pitchFamily="2" charset="0"/>
              </a:rPr>
              <a:t>Azure’s RAG Evaluation Tool: </a:t>
            </a:r>
            <a:r>
              <a:rPr kumimoji="0" lang="en-US" sz="1600" b="0" i="0" u="none" strike="noStrike" kern="1200" cap="none" spc="0" normalizeH="0" baseline="0" noProof="0">
                <a:ln>
                  <a:noFill/>
                </a:ln>
                <a:solidFill>
                  <a:srgbClr val="00B0F0"/>
                </a:solidFill>
                <a:effectLst/>
                <a:uLnTx/>
                <a:uFillTx/>
                <a:latin typeface="Segoe Sans Text"/>
                <a:ea typeface="+mn-ea"/>
                <a:cs typeface="Segoe Sans Text" pitchFamily="2" charset="0"/>
                <a:hlinkClick r:id="rId3">
                  <a:extLst>
                    <a:ext uri="{A12FA001-AC4F-418D-AE19-62706E023703}">
                      <ahyp:hlinkClr xmlns:ahyp="http://schemas.microsoft.com/office/drawing/2018/hyperlinkcolor" val="tx"/>
                    </a:ext>
                  </a:extLst>
                </a:hlinkClick>
              </a:rPr>
              <a:t>Azure ML Prompt Flow</a:t>
            </a:r>
            <a:r>
              <a:rPr kumimoji="0" lang="en-US" sz="1600" b="0" i="0" u="none" strike="noStrike" kern="1200" cap="none" spc="0" normalizeH="0" baseline="0" noProof="0">
                <a:ln>
                  <a:noFill/>
                </a:ln>
                <a:solidFill>
                  <a:schemeClr val="bg1"/>
                </a:solidFill>
                <a:effectLst/>
                <a:uLnTx/>
                <a:uFillTx/>
                <a:latin typeface="Segoe Sans Text"/>
                <a:ea typeface="+mn-ea"/>
                <a:cs typeface="Segoe Sans Text" pitchFamily="2" charset="0"/>
              </a:rPr>
              <a:t>!</a:t>
            </a:r>
          </a:p>
        </p:txBody>
      </p:sp>
    </p:spTree>
    <p:extLst>
      <p:ext uri="{BB962C8B-B14F-4D97-AF65-F5344CB8AC3E}">
        <p14:creationId xmlns:p14="http://schemas.microsoft.com/office/powerpoint/2010/main" val="22938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75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50"/>
                                        <p:tgtEl>
                                          <p:spTgt spid="22"/>
                                        </p:tgtEl>
                                      </p:cBhvr>
                                    </p:animEffect>
                                  </p:childTnLst>
                                </p:cTn>
                              </p:par>
                              <p:par>
                                <p:cTn id="11" presetID="42" presetClass="path" presetSubtype="0" decel="100000" fill="hold" grpId="1" nodeType="withEffect">
                                  <p:stCondLst>
                                    <p:cond delay="200"/>
                                  </p:stCondLst>
                                  <p:childTnLst>
                                    <p:animMotion origin="layout" path="M -0.01719 -0.00023 L -1.25E-6 1.85185E-6 " pathEditMode="relative" rAng="0" ptsTypes="AA">
                                      <p:cBhvr>
                                        <p:cTn id="12" dur="500" fill="hold"/>
                                        <p:tgtEl>
                                          <p:spTgt spid="22"/>
                                        </p:tgtEl>
                                        <p:attrNameLst>
                                          <p:attrName>ppt_x</p:attrName>
                                          <p:attrName>ppt_y</p:attrName>
                                        </p:attrNameLst>
                                      </p:cBhvr>
                                      <p:rCtr x="859" y="0"/>
                                    </p:animMotion>
                                  </p:childTnLst>
                                </p:cTn>
                              </p:par>
                              <p:par>
                                <p:cTn id="13" presetID="10" presetClass="entr" presetSubtype="0" fill="hold" grpId="0" nodeType="withEffect">
                                  <p:stCondLst>
                                    <p:cond delay="4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250"/>
                                        <p:tgtEl>
                                          <p:spTgt spid="24"/>
                                        </p:tgtEl>
                                      </p:cBhvr>
                                    </p:animEffect>
                                  </p:childTnLst>
                                </p:cTn>
                              </p:par>
                              <p:par>
                                <p:cTn id="16" presetID="42" presetClass="path" presetSubtype="0" decel="100000" fill="hold" grpId="1" nodeType="withEffect">
                                  <p:stCondLst>
                                    <p:cond delay="400"/>
                                  </p:stCondLst>
                                  <p:childTnLst>
                                    <p:animMotion origin="layout" path="M -0.01719 -0.00023 L -1.25E-6 1.85185E-6 " pathEditMode="relative" rAng="0" ptsTypes="AA">
                                      <p:cBhvr>
                                        <p:cTn id="17" dur="500" fill="hold"/>
                                        <p:tgtEl>
                                          <p:spTgt spid="24"/>
                                        </p:tgtEl>
                                        <p:attrNameLst>
                                          <p:attrName>ppt_x</p:attrName>
                                          <p:attrName>ppt_y</p:attrName>
                                        </p:attrNameLst>
                                      </p:cBhvr>
                                      <p:rCtr x="859" y="0"/>
                                    </p:animMotion>
                                  </p:childTnLst>
                                </p:cTn>
                              </p:par>
                              <p:par>
                                <p:cTn id="18" presetID="10" presetClass="entr" presetSubtype="0" fill="hold" grpId="0" nodeType="withEffect">
                                  <p:stCondLst>
                                    <p:cond delay="6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250"/>
                                        <p:tgtEl>
                                          <p:spTgt spid="26"/>
                                        </p:tgtEl>
                                      </p:cBhvr>
                                    </p:animEffect>
                                  </p:childTnLst>
                                </p:cTn>
                              </p:par>
                              <p:par>
                                <p:cTn id="21" presetID="42" presetClass="path" presetSubtype="0" decel="100000" fill="hold" grpId="1" nodeType="withEffect">
                                  <p:stCondLst>
                                    <p:cond delay="600"/>
                                  </p:stCondLst>
                                  <p:childTnLst>
                                    <p:animMotion origin="layout" path="M -0.01719 -0.00023 L -1.25E-6 1.85185E-6 " pathEditMode="relative" rAng="0" ptsTypes="AA">
                                      <p:cBhvr>
                                        <p:cTn id="22" dur="500" fill="hold"/>
                                        <p:tgtEl>
                                          <p:spTgt spid="26"/>
                                        </p:tgtEl>
                                        <p:attrNameLst>
                                          <p:attrName>ppt_x</p:attrName>
                                          <p:attrName>ppt_y</p:attrName>
                                        </p:attrNameLst>
                                      </p:cBhvr>
                                      <p:rCtr x="859" y="0"/>
                                    </p:animMotion>
                                  </p:childTnLst>
                                </p:cTn>
                              </p:par>
                              <p:par>
                                <p:cTn id="23" presetID="10" presetClass="entr" presetSubtype="0" fill="hold" grpId="0" nodeType="withEffect">
                                  <p:stCondLst>
                                    <p:cond delay="8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250"/>
                                        <p:tgtEl>
                                          <p:spTgt spid="28"/>
                                        </p:tgtEl>
                                      </p:cBhvr>
                                    </p:animEffect>
                                  </p:childTnLst>
                                </p:cTn>
                              </p:par>
                              <p:par>
                                <p:cTn id="26" presetID="42" presetClass="path" presetSubtype="0" decel="100000" fill="hold" grpId="1" nodeType="withEffect">
                                  <p:stCondLst>
                                    <p:cond delay="800"/>
                                  </p:stCondLst>
                                  <p:childTnLst>
                                    <p:animMotion origin="layout" path="M -0.01719 -0.00023 L -1.25E-6 1.85185E-6 " pathEditMode="relative" rAng="0" ptsTypes="AA">
                                      <p:cBhvr>
                                        <p:cTn id="27" dur="500" fill="hold"/>
                                        <p:tgtEl>
                                          <p:spTgt spid="28"/>
                                        </p:tgtEl>
                                        <p:attrNameLst>
                                          <p:attrName>ppt_x</p:attrName>
                                          <p:attrName>ppt_y</p:attrName>
                                        </p:attrNameLst>
                                      </p:cBhvr>
                                      <p:rCtr x="859" y="0"/>
                                    </p:animMotion>
                                  </p:childTnLst>
                                </p:cTn>
                              </p:par>
                              <p:par>
                                <p:cTn id="28" presetID="10" presetClass="entr" presetSubtype="0" fill="hold" grpId="0" nodeType="withEffect">
                                  <p:stCondLst>
                                    <p:cond delay="10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250"/>
                                        <p:tgtEl>
                                          <p:spTgt spid="30"/>
                                        </p:tgtEl>
                                      </p:cBhvr>
                                    </p:animEffect>
                                  </p:childTnLst>
                                </p:cTn>
                              </p:par>
                              <p:par>
                                <p:cTn id="31" presetID="42" presetClass="path" presetSubtype="0" decel="100000" fill="hold" grpId="1" nodeType="withEffect">
                                  <p:stCondLst>
                                    <p:cond delay="1000"/>
                                  </p:stCondLst>
                                  <p:childTnLst>
                                    <p:animMotion origin="layout" path="M -0.01719 -0.00023 L -1.25E-6 1.85185E-6 " pathEditMode="relative" rAng="0" ptsTypes="AA">
                                      <p:cBhvr>
                                        <p:cTn id="32" dur="500" fill="hold"/>
                                        <p:tgtEl>
                                          <p:spTgt spid="30"/>
                                        </p:tgtEl>
                                        <p:attrNameLst>
                                          <p:attrName>ppt_x</p:attrName>
                                          <p:attrName>ppt_y</p:attrName>
                                        </p:attrNameLst>
                                      </p:cBhvr>
                                      <p:rCtr x="859" y="0"/>
                                    </p:animMotion>
                                  </p:childTnLst>
                                </p:cTn>
                              </p:par>
                              <p:par>
                                <p:cTn id="33" presetID="10" presetClass="entr" presetSubtype="0" fill="hold" grpId="0" nodeType="withEffect">
                                  <p:stCondLst>
                                    <p:cond delay="12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250"/>
                                        <p:tgtEl>
                                          <p:spTgt spid="32"/>
                                        </p:tgtEl>
                                      </p:cBhvr>
                                    </p:animEffect>
                                  </p:childTnLst>
                                </p:cTn>
                              </p:par>
                              <p:par>
                                <p:cTn id="36" presetID="42" presetClass="path" presetSubtype="0" decel="100000" fill="hold" grpId="1" nodeType="withEffect">
                                  <p:stCondLst>
                                    <p:cond delay="1200"/>
                                  </p:stCondLst>
                                  <p:childTnLst>
                                    <p:animMotion origin="layout" path="M -0.01719 -0.00023 L -1.25E-6 1.85185E-6 " pathEditMode="relative" rAng="0" ptsTypes="AA">
                                      <p:cBhvr>
                                        <p:cTn id="37" dur="500" fill="hold"/>
                                        <p:tgtEl>
                                          <p:spTgt spid="32"/>
                                        </p:tgtEl>
                                        <p:attrNameLst>
                                          <p:attrName>ppt_x</p:attrName>
                                          <p:attrName>ppt_y</p:attrName>
                                        </p:attrNameLst>
                                      </p:cBhvr>
                                      <p:rCtr x="859" y="0"/>
                                    </p:animMotion>
                                  </p:childTnLst>
                                </p:cTn>
                              </p:par>
                              <p:par>
                                <p:cTn id="38" presetID="10" presetClass="entr" presetSubtype="0" fill="hold" grpId="0" nodeType="withEffect">
                                  <p:stCondLst>
                                    <p:cond delay="14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250"/>
                                        <p:tgtEl>
                                          <p:spTgt spid="34"/>
                                        </p:tgtEl>
                                      </p:cBhvr>
                                    </p:animEffect>
                                  </p:childTnLst>
                                </p:cTn>
                              </p:par>
                              <p:par>
                                <p:cTn id="41" presetID="42" presetClass="path" presetSubtype="0" decel="100000" fill="hold" grpId="1" nodeType="withEffect">
                                  <p:stCondLst>
                                    <p:cond delay="1400"/>
                                  </p:stCondLst>
                                  <p:childTnLst>
                                    <p:animMotion origin="layout" path="M -0.01719 -0.00023 L -1.25E-6 1.85185E-6 " pathEditMode="relative" rAng="0" ptsTypes="AA">
                                      <p:cBhvr>
                                        <p:cTn id="42" dur="500" fill="hold"/>
                                        <p:tgtEl>
                                          <p:spTgt spid="34"/>
                                        </p:tgtEl>
                                        <p:attrNameLst>
                                          <p:attrName>ppt_x</p:attrName>
                                          <p:attrName>ppt_y</p:attrName>
                                        </p:attrNameLst>
                                      </p:cBhvr>
                                      <p:rCtr x="859" y="0"/>
                                    </p:animMotion>
                                  </p:childTnLst>
                                </p:cTn>
                              </p:par>
                              <p:par>
                                <p:cTn id="43" presetID="10" presetClass="entr" presetSubtype="0" fill="hold" grpId="0" nodeType="withEffect">
                                  <p:stCondLst>
                                    <p:cond delay="160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250"/>
                                        <p:tgtEl>
                                          <p:spTgt spid="36"/>
                                        </p:tgtEl>
                                      </p:cBhvr>
                                    </p:animEffect>
                                  </p:childTnLst>
                                </p:cTn>
                              </p:par>
                              <p:par>
                                <p:cTn id="46" presetID="42" presetClass="path" presetSubtype="0" decel="100000" fill="hold" grpId="1" nodeType="withEffect">
                                  <p:stCondLst>
                                    <p:cond delay="1600"/>
                                  </p:stCondLst>
                                  <p:childTnLst>
                                    <p:animMotion origin="layout" path="M -0.01719 -0.00023 L -1.25E-6 1.85185E-6 " pathEditMode="relative" rAng="0" ptsTypes="AA">
                                      <p:cBhvr>
                                        <p:cTn id="47" dur="500" fill="hold"/>
                                        <p:tgtEl>
                                          <p:spTgt spid="36"/>
                                        </p:tgtEl>
                                        <p:attrNameLst>
                                          <p:attrName>ppt_x</p:attrName>
                                          <p:attrName>ppt_y</p:attrName>
                                        </p:attrNameLst>
                                      </p:cBhvr>
                                      <p:rCtr x="859" y="0"/>
                                    </p:animMotion>
                                  </p:childTnLst>
                                </p:cTn>
                              </p:par>
                              <p:par>
                                <p:cTn id="48" presetID="10" presetClass="entr" presetSubtype="0" fill="hold" grpId="0" nodeType="withEffect">
                                  <p:stCondLst>
                                    <p:cond delay="2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par>
                                <p:cTn id="51" presetID="42" presetClass="path" presetSubtype="0" decel="100000" fill="hold" grpId="1" nodeType="withEffect">
                                  <p:stCondLst>
                                    <p:cond delay="200"/>
                                  </p:stCondLst>
                                  <p:childTnLst>
                                    <p:animMotion origin="layout" path="M 0.01666 -0.00046 L 3.75E-6 1.85185E-6 " pathEditMode="relative" rAng="0" ptsTypes="AA">
                                      <p:cBhvr>
                                        <p:cTn id="52" dur="500" fill="hold"/>
                                        <p:tgtEl>
                                          <p:spTgt spid="21"/>
                                        </p:tgtEl>
                                        <p:attrNameLst>
                                          <p:attrName>ppt_x</p:attrName>
                                          <p:attrName>ppt_y</p:attrName>
                                        </p:attrNameLst>
                                      </p:cBhvr>
                                      <p:rCtr x="-833" y="23"/>
                                    </p:animMotion>
                                  </p:childTnLst>
                                </p:cTn>
                              </p:par>
                              <p:par>
                                <p:cTn id="53" presetID="10" presetClass="entr" presetSubtype="0" fill="hold" grpId="0" nodeType="withEffect">
                                  <p:stCondLst>
                                    <p:cond delay="40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250"/>
                                        <p:tgtEl>
                                          <p:spTgt spid="23"/>
                                        </p:tgtEl>
                                      </p:cBhvr>
                                    </p:animEffect>
                                  </p:childTnLst>
                                </p:cTn>
                              </p:par>
                              <p:par>
                                <p:cTn id="56" presetID="42" presetClass="path" presetSubtype="0" decel="100000" fill="hold" grpId="1" nodeType="withEffect">
                                  <p:stCondLst>
                                    <p:cond delay="400"/>
                                  </p:stCondLst>
                                  <p:childTnLst>
                                    <p:animMotion origin="layout" path="M 0.01666 -0.00046 L 3.75E-6 1.85185E-6 " pathEditMode="relative" rAng="0" ptsTypes="AA">
                                      <p:cBhvr>
                                        <p:cTn id="57" dur="500" fill="hold"/>
                                        <p:tgtEl>
                                          <p:spTgt spid="23"/>
                                        </p:tgtEl>
                                        <p:attrNameLst>
                                          <p:attrName>ppt_x</p:attrName>
                                          <p:attrName>ppt_y</p:attrName>
                                        </p:attrNameLst>
                                      </p:cBhvr>
                                      <p:rCtr x="-833" y="23"/>
                                    </p:animMotion>
                                  </p:childTnLst>
                                </p:cTn>
                              </p:par>
                              <p:par>
                                <p:cTn id="58" presetID="10" presetClass="entr" presetSubtype="0" fill="hold" grpId="0" nodeType="withEffect">
                                  <p:stCondLst>
                                    <p:cond delay="60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250"/>
                                        <p:tgtEl>
                                          <p:spTgt spid="25"/>
                                        </p:tgtEl>
                                      </p:cBhvr>
                                    </p:animEffect>
                                  </p:childTnLst>
                                </p:cTn>
                              </p:par>
                              <p:par>
                                <p:cTn id="61" presetID="42" presetClass="path" presetSubtype="0" decel="100000" fill="hold" grpId="1" nodeType="withEffect">
                                  <p:stCondLst>
                                    <p:cond delay="600"/>
                                  </p:stCondLst>
                                  <p:childTnLst>
                                    <p:animMotion origin="layout" path="M 0.01666 -0.00046 L 3.75E-6 1.85185E-6 " pathEditMode="relative" rAng="0" ptsTypes="AA">
                                      <p:cBhvr>
                                        <p:cTn id="62" dur="500" fill="hold"/>
                                        <p:tgtEl>
                                          <p:spTgt spid="25"/>
                                        </p:tgtEl>
                                        <p:attrNameLst>
                                          <p:attrName>ppt_x</p:attrName>
                                          <p:attrName>ppt_y</p:attrName>
                                        </p:attrNameLst>
                                      </p:cBhvr>
                                      <p:rCtr x="-833" y="23"/>
                                    </p:animMotion>
                                  </p:childTnLst>
                                </p:cTn>
                              </p:par>
                              <p:par>
                                <p:cTn id="63" presetID="10" presetClass="entr" presetSubtype="0" fill="hold" grpId="0" nodeType="withEffect">
                                  <p:stCondLst>
                                    <p:cond delay="8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250"/>
                                        <p:tgtEl>
                                          <p:spTgt spid="27"/>
                                        </p:tgtEl>
                                      </p:cBhvr>
                                    </p:animEffect>
                                  </p:childTnLst>
                                </p:cTn>
                              </p:par>
                              <p:par>
                                <p:cTn id="66" presetID="42" presetClass="path" presetSubtype="0" decel="100000" fill="hold" grpId="1" nodeType="withEffect">
                                  <p:stCondLst>
                                    <p:cond delay="800"/>
                                  </p:stCondLst>
                                  <p:childTnLst>
                                    <p:animMotion origin="layout" path="M 0.01666 -0.00046 L 3.75E-6 1.85185E-6 " pathEditMode="relative" rAng="0" ptsTypes="AA">
                                      <p:cBhvr>
                                        <p:cTn id="67" dur="500" fill="hold"/>
                                        <p:tgtEl>
                                          <p:spTgt spid="27"/>
                                        </p:tgtEl>
                                        <p:attrNameLst>
                                          <p:attrName>ppt_x</p:attrName>
                                          <p:attrName>ppt_y</p:attrName>
                                        </p:attrNameLst>
                                      </p:cBhvr>
                                      <p:rCtr x="-833" y="23"/>
                                    </p:animMotion>
                                  </p:childTnLst>
                                </p:cTn>
                              </p:par>
                              <p:par>
                                <p:cTn id="68" presetID="10" presetClass="entr" presetSubtype="0" fill="hold" grpId="0" nodeType="withEffect">
                                  <p:stCondLst>
                                    <p:cond delay="10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250"/>
                                        <p:tgtEl>
                                          <p:spTgt spid="29"/>
                                        </p:tgtEl>
                                      </p:cBhvr>
                                    </p:animEffect>
                                  </p:childTnLst>
                                </p:cTn>
                              </p:par>
                              <p:par>
                                <p:cTn id="71" presetID="42" presetClass="path" presetSubtype="0" decel="100000" fill="hold" grpId="1" nodeType="withEffect">
                                  <p:stCondLst>
                                    <p:cond delay="1000"/>
                                  </p:stCondLst>
                                  <p:childTnLst>
                                    <p:animMotion origin="layout" path="M 0.01666 -0.00046 L 3.75E-6 1.85185E-6 " pathEditMode="relative" rAng="0" ptsTypes="AA">
                                      <p:cBhvr>
                                        <p:cTn id="72" dur="500" fill="hold"/>
                                        <p:tgtEl>
                                          <p:spTgt spid="29"/>
                                        </p:tgtEl>
                                        <p:attrNameLst>
                                          <p:attrName>ppt_x</p:attrName>
                                          <p:attrName>ppt_y</p:attrName>
                                        </p:attrNameLst>
                                      </p:cBhvr>
                                      <p:rCtr x="-833" y="23"/>
                                    </p:animMotion>
                                  </p:childTnLst>
                                </p:cTn>
                              </p:par>
                              <p:par>
                                <p:cTn id="73" presetID="10" presetClass="entr" presetSubtype="0" fill="hold" grpId="0" nodeType="withEffect">
                                  <p:stCondLst>
                                    <p:cond delay="120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50"/>
                                        <p:tgtEl>
                                          <p:spTgt spid="31"/>
                                        </p:tgtEl>
                                      </p:cBhvr>
                                    </p:animEffect>
                                  </p:childTnLst>
                                </p:cTn>
                              </p:par>
                              <p:par>
                                <p:cTn id="76" presetID="42" presetClass="path" presetSubtype="0" decel="100000" fill="hold" grpId="1" nodeType="withEffect">
                                  <p:stCondLst>
                                    <p:cond delay="1200"/>
                                  </p:stCondLst>
                                  <p:childTnLst>
                                    <p:animMotion origin="layout" path="M 0.01666 -0.00046 L 3.75E-6 1.85185E-6 " pathEditMode="relative" rAng="0" ptsTypes="AA">
                                      <p:cBhvr>
                                        <p:cTn id="77" dur="500" fill="hold"/>
                                        <p:tgtEl>
                                          <p:spTgt spid="31"/>
                                        </p:tgtEl>
                                        <p:attrNameLst>
                                          <p:attrName>ppt_x</p:attrName>
                                          <p:attrName>ppt_y</p:attrName>
                                        </p:attrNameLst>
                                      </p:cBhvr>
                                      <p:rCtr x="-833" y="23"/>
                                    </p:animMotion>
                                  </p:childTnLst>
                                </p:cTn>
                              </p:par>
                              <p:par>
                                <p:cTn id="78" presetID="10" presetClass="entr" presetSubtype="0" fill="hold" grpId="0" nodeType="withEffect">
                                  <p:stCondLst>
                                    <p:cond delay="140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250"/>
                                        <p:tgtEl>
                                          <p:spTgt spid="33"/>
                                        </p:tgtEl>
                                      </p:cBhvr>
                                    </p:animEffect>
                                  </p:childTnLst>
                                </p:cTn>
                              </p:par>
                              <p:par>
                                <p:cTn id="81" presetID="42" presetClass="path" presetSubtype="0" decel="100000" fill="hold" grpId="1" nodeType="withEffect">
                                  <p:stCondLst>
                                    <p:cond delay="1400"/>
                                  </p:stCondLst>
                                  <p:childTnLst>
                                    <p:animMotion origin="layout" path="M 0.01666 -0.00046 L 3.75E-6 1.85185E-6 " pathEditMode="relative" rAng="0" ptsTypes="AA">
                                      <p:cBhvr>
                                        <p:cTn id="82" dur="500" fill="hold"/>
                                        <p:tgtEl>
                                          <p:spTgt spid="33"/>
                                        </p:tgtEl>
                                        <p:attrNameLst>
                                          <p:attrName>ppt_x</p:attrName>
                                          <p:attrName>ppt_y</p:attrName>
                                        </p:attrNameLst>
                                      </p:cBhvr>
                                      <p:rCtr x="-833" y="23"/>
                                    </p:animMotion>
                                  </p:childTnLst>
                                </p:cTn>
                              </p:par>
                              <p:par>
                                <p:cTn id="83" presetID="10" presetClass="entr" presetSubtype="0" fill="hold" grpId="0" nodeType="withEffect">
                                  <p:stCondLst>
                                    <p:cond delay="160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250"/>
                                        <p:tgtEl>
                                          <p:spTgt spid="35"/>
                                        </p:tgtEl>
                                      </p:cBhvr>
                                    </p:animEffect>
                                  </p:childTnLst>
                                </p:cTn>
                              </p:par>
                              <p:par>
                                <p:cTn id="86" presetID="42" presetClass="path" presetSubtype="0" decel="100000" fill="hold" grpId="1" nodeType="withEffect">
                                  <p:stCondLst>
                                    <p:cond delay="1600"/>
                                  </p:stCondLst>
                                  <p:childTnLst>
                                    <p:animMotion origin="layout" path="M 0.01666 -0.00046 L 3.75E-6 1.85185E-6 " pathEditMode="relative" rAng="0" ptsTypes="AA">
                                      <p:cBhvr>
                                        <p:cTn id="87" dur="500" fill="hold"/>
                                        <p:tgtEl>
                                          <p:spTgt spid="35"/>
                                        </p:tgtEl>
                                        <p:attrNameLst>
                                          <p:attrName>ppt_x</p:attrName>
                                          <p:attrName>ppt_y</p:attrName>
                                        </p:attrNameLst>
                                      </p:cBhvr>
                                      <p:rCtr x="-833" y="23"/>
                                    </p:animMotion>
                                  </p:childTnLst>
                                </p:cTn>
                              </p:par>
                              <p:par>
                                <p:cTn id="88" presetID="10" presetClass="entr" presetSubtype="0" fill="hold" grpId="0" nodeType="withEffect">
                                  <p:stCondLst>
                                    <p:cond delay="160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1" grpId="0"/>
      <p:bldP spid="21" grpId="1"/>
      <p:bldP spid="24" grpId="0" animBg="1"/>
      <p:bldP spid="24" grpId="1" animBg="1"/>
      <p:bldP spid="23" grpId="0"/>
      <p:bldP spid="23" grpId="1"/>
      <p:bldP spid="26" grpId="0" animBg="1"/>
      <p:bldP spid="26" grpId="1" animBg="1"/>
      <p:bldP spid="25" grpId="0"/>
      <p:bldP spid="25" grpId="1"/>
      <p:bldP spid="28" grpId="0" animBg="1"/>
      <p:bldP spid="28" grpId="1" animBg="1"/>
      <p:bldP spid="27" grpId="0"/>
      <p:bldP spid="27" grpId="1"/>
      <p:bldP spid="30" grpId="0" animBg="1"/>
      <p:bldP spid="30" grpId="1" animBg="1"/>
      <p:bldP spid="29" grpId="0"/>
      <p:bldP spid="29" grpId="1"/>
      <p:bldP spid="32" grpId="0" animBg="1"/>
      <p:bldP spid="32" grpId="1" animBg="1"/>
      <p:bldP spid="31" grpId="0"/>
      <p:bldP spid="31" grpId="1"/>
      <p:bldP spid="34" grpId="0" animBg="1"/>
      <p:bldP spid="34" grpId="1" animBg="1"/>
      <p:bldP spid="33" grpId="0"/>
      <p:bldP spid="33" grpId="1"/>
      <p:bldP spid="36" grpId="0" animBg="1"/>
      <p:bldP spid="36" grpId="1" animBg="1"/>
      <p:bldP spid="35" grpId="0"/>
      <p:bldP spid="35" grpId="1"/>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9CEF2B0F-2AC0-2BB9-01C7-E014220830EA}"/>
              </a:ext>
              <a:ext uri="{C183D7F6-B498-43B3-948B-1728B52AA6E4}">
                <adec:decorative xmlns:adec="http://schemas.microsoft.com/office/drawing/2017/decorative" val="1"/>
              </a:ext>
            </a:extLst>
          </p:cNvPr>
          <p:cNvSpPr>
            <a:spLocks/>
          </p:cNvSpPr>
          <p:nvPr/>
        </p:nvSpPr>
        <p:spPr bwMode="auto">
          <a:xfrm>
            <a:off x="571500" y="1122928"/>
            <a:ext cx="11049000" cy="3696425"/>
          </a:xfrm>
          <a:prstGeom prst="roundRect">
            <a:avLst>
              <a:gd name="adj" fmla="val 3013"/>
            </a:avLst>
          </a:prstGeom>
          <a:solidFill>
            <a:srgbClr val="10374E"/>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cxnSp>
        <p:nvCxnSpPr>
          <p:cNvPr id="5" name="Straight Arrow Connector 4">
            <a:extLst>
              <a:ext uri="{FF2B5EF4-FFF2-40B4-BE49-F238E27FC236}">
                <a16:creationId xmlns:a16="http://schemas.microsoft.com/office/drawing/2014/main" id="{7A9AA6F1-F517-DBA9-7B18-4C286D61F369}"/>
              </a:ext>
              <a:ext uri="{C183D7F6-B498-43B3-948B-1728B52AA6E4}">
                <adec:decorative xmlns:adec="http://schemas.microsoft.com/office/drawing/2017/decorative" val="1"/>
              </a:ext>
            </a:extLst>
          </p:cNvPr>
          <p:cNvCxnSpPr>
            <a:cxnSpLocks/>
          </p:cNvCxnSpPr>
          <p:nvPr/>
        </p:nvCxnSpPr>
        <p:spPr>
          <a:xfrm rot="10800000" flipH="1">
            <a:off x="4609164" y="2464988"/>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7AB7B54D-9A65-E3A6-4E4C-2B0C4CC17422}"/>
              </a:ext>
              <a:ext uri="{C183D7F6-B498-43B3-948B-1728B52AA6E4}">
                <adec:decorative xmlns:adec="http://schemas.microsoft.com/office/drawing/2017/decorative" val="1"/>
              </a:ext>
            </a:extLst>
          </p:cNvPr>
          <p:cNvSpPr/>
          <p:nvPr/>
        </p:nvSpPr>
        <p:spPr>
          <a:xfrm>
            <a:off x="3281925" y="1825854"/>
            <a:ext cx="270299" cy="1696371"/>
          </a:xfrm>
          <a:prstGeom prst="leftBrace">
            <a:avLst>
              <a:gd name="adj1" fmla="val 70202"/>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cxnSp>
        <p:nvCxnSpPr>
          <p:cNvPr id="9" name="Straight Arrow Connector 8">
            <a:extLst>
              <a:ext uri="{FF2B5EF4-FFF2-40B4-BE49-F238E27FC236}">
                <a16:creationId xmlns:a16="http://schemas.microsoft.com/office/drawing/2014/main" id="{884E7276-D306-0E82-FD8F-6B07F285D5F2}"/>
              </a:ext>
              <a:ext uri="{C183D7F6-B498-43B3-948B-1728B52AA6E4}">
                <adec:decorative xmlns:adec="http://schemas.microsoft.com/office/drawing/2017/decorative" val="1"/>
              </a:ext>
            </a:extLst>
          </p:cNvPr>
          <p:cNvCxnSpPr>
            <a:cxnSpLocks/>
          </p:cNvCxnSpPr>
          <p:nvPr/>
        </p:nvCxnSpPr>
        <p:spPr>
          <a:xfrm>
            <a:off x="2934853" y="2674039"/>
            <a:ext cx="304502"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7141466-5E07-7818-FB3D-215398518C7C}"/>
              </a:ext>
              <a:ext uri="{C183D7F6-B498-43B3-948B-1728B52AA6E4}">
                <adec:decorative xmlns:adec="http://schemas.microsoft.com/office/drawing/2017/decorative" val="1"/>
              </a:ext>
            </a:extLst>
          </p:cNvPr>
          <p:cNvGrpSpPr/>
          <p:nvPr/>
        </p:nvGrpSpPr>
        <p:grpSpPr>
          <a:xfrm>
            <a:off x="3546839" y="1893179"/>
            <a:ext cx="1093934" cy="1704309"/>
            <a:chOff x="4359240" y="2721000"/>
            <a:chExt cx="1043338" cy="1642648"/>
          </a:xfrm>
        </p:grpSpPr>
        <p:grpSp>
          <p:nvGrpSpPr>
            <p:cNvPr id="17" name="Group 16">
              <a:extLst>
                <a:ext uri="{FF2B5EF4-FFF2-40B4-BE49-F238E27FC236}">
                  <a16:creationId xmlns:a16="http://schemas.microsoft.com/office/drawing/2014/main" id="{705C3937-D46D-0D1F-5F5B-BDFFEA3D39EF}"/>
                </a:ext>
              </a:extLst>
            </p:cNvPr>
            <p:cNvGrpSpPr/>
            <p:nvPr/>
          </p:nvGrpSpPr>
          <p:grpSpPr>
            <a:xfrm>
              <a:off x="4359240" y="2721000"/>
              <a:ext cx="234010" cy="1503359"/>
              <a:chOff x="4359240" y="2721000"/>
              <a:chExt cx="234010" cy="1503359"/>
            </a:xfrm>
          </p:grpSpPr>
          <p:pic>
            <p:nvPicPr>
              <p:cNvPr id="23" name="Picture 22">
                <a:extLst>
                  <a:ext uri="{FF2B5EF4-FFF2-40B4-BE49-F238E27FC236}">
                    <a16:creationId xmlns:a16="http://schemas.microsoft.com/office/drawing/2014/main" id="{6A61859B-FC05-D3F8-75EC-6BE6985B35F4}"/>
                  </a:ext>
                </a:extLst>
              </p:cNvPr>
              <p:cNvPicPr>
                <a:picLocks noChangeAspect="1"/>
              </p:cNvPicPr>
              <p:nvPr/>
            </p:nvPicPr>
            <p:blipFill>
              <a:blip r:embed="rId3"/>
              <a:stretch>
                <a:fillRect/>
              </a:stretch>
            </p:blipFill>
            <p:spPr>
              <a:xfrm>
                <a:off x="4359240" y="272100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4" name="Picture 23">
                <a:extLst>
                  <a:ext uri="{FF2B5EF4-FFF2-40B4-BE49-F238E27FC236}">
                    <a16:creationId xmlns:a16="http://schemas.microsoft.com/office/drawing/2014/main" id="{8048B95E-0C67-1B39-B185-27D9D10DB06E}"/>
                  </a:ext>
                </a:extLst>
              </p:cNvPr>
              <p:cNvPicPr>
                <a:picLocks noChangeAspect="1"/>
              </p:cNvPicPr>
              <p:nvPr/>
            </p:nvPicPr>
            <p:blipFill>
              <a:blip r:embed="rId3"/>
              <a:stretch>
                <a:fillRect/>
              </a:stretch>
            </p:blipFill>
            <p:spPr>
              <a:xfrm>
                <a:off x="4359240" y="3136335"/>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5" name="Picture 24">
                <a:extLst>
                  <a:ext uri="{FF2B5EF4-FFF2-40B4-BE49-F238E27FC236}">
                    <a16:creationId xmlns:a16="http://schemas.microsoft.com/office/drawing/2014/main" id="{8051E810-3E13-243B-4F6C-EA5C88990E87}"/>
                  </a:ext>
                </a:extLst>
              </p:cNvPr>
              <p:cNvPicPr>
                <a:picLocks noChangeAspect="1"/>
              </p:cNvPicPr>
              <p:nvPr/>
            </p:nvPicPr>
            <p:blipFill>
              <a:blip r:embed="rId3"/>
              <a:stretch>
                <a:fillRect/>
              </a:stretch>
            </p:blipFill>
            <p:spPr>
              <a:xfrm>
                <a:off x="4359240" y="3533751"/>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6" name="Picture 25">
                <a:extLst>
                  <a:ext uri="{FF2B5EF4-FFF2-40B4-BE49-F238E27FC236}">
                    <a16:creationId xmlns:a16="http://schemas.microsoft.com/office/drawing/2014/main" id="{FECE152F-6FD1-2D41-8318-F0D351197281}"/>
                  </a:ext>
                </a:extLst>
              </p:cNvPr>
              <p:cNvPicPr>
                <a:picLocks noChangeAspect="1"/>
              </p:cNvPicPr>
              <p:nvPr/>
            </p:nvPicPr>
            <p:blipFill>
              <a:blip r:embed="rId3"/>
              <a:stretch>
                <a:fillRect/>
              </a:stretch>
            </p:blipFill>
            <p:spPr>
              <a:xfrm>
                <a:off x="4359240" y="394071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grpSp>
        <p:grpSp>
          <p:nvGrpSpPr>
            <p:cNvPr id="18" name="Group 17">
              <a:extLst>
                <a:ext uri="{FF2B5EF4-FFF2-40B4-BE49-F238E27FC236}">
                  <a16:creationId xmlns:a16="http://schemas.microsoft.com/office/drawing/2014/main" id="{582ACE61-C8A4-9B43-0B69-7D41771509DB}"/>
                </a:ext>
              </a:extLst>
            </p:cNvPr>
            <p:cNvGrpSpPr/>
            <p:nvPr/>
          </p:nvGrpSpPr>
          <p:grpSpPr>
            <a:xfrm>
              <a:off x="4655436" y="2738919"/>
              <a:ext cx="747142" cy="1624729"/>
              <a:chOff x="4655436" y="2738919"/>
              <a:chExt cx="747142" cy="1624729"/>
            </a:xfrm>
          </p:grpSpPr>
          <p:sp>
            <p:nvSpPr>
              <p:cNvPr id="19" name="TextBox 18">
                <a:extLst>
                  <a:ext uri="{FF2B5EF4-FFF2-40B4-BE49-F238E27FC236}">
                    <a16:creationId xmlns:a16="http://schemas.microsoft.com/office/drawing/2014/main" id="{125791E2-AFF9-B792-174C-DDF898FFD528}"/>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0" name="TextBox 19">
                <a:extLst>
                  <a:ext uri="{FF2B5EF4-FFF2-40B4-BE49-F238E27FC236}">
                    <a16:creationId xmlns:a16="http://schemas.microsoft.com/office/drawing/2014/main" id="{ECEFE8C9-0F26-9FA1-4F50-7C57BD010361}"/>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1" name="TextBox 20">
                <a:extLst>
                  <a:ext uri="{FF2B5EF4-FFF2-40B4-BE49-F238E27FC236}">
                    <a16:creationId xmlns:a16="http://schemas.microsoft.com/office/drawing/2014/main" id="{EE1853A2-BC99-3C9C-C205-660822A0FFC0}"/>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2" name="TextBox 21">
                <a:extLst>
                  <a:ext uri="{FF2B5EF4-FFF2-40B4-BE49-F238E27FC236}">
                    <a16:creationId xmlns:a16="http://schemas.microsoft.com/office/drawing/2014/main" id="{37CEB1C1-89F7-2C2D-4E33-AC70434406BB}"/>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grpSp>
      </p:grpSp>
      <p:grpSp>
        <p:nvGrpSpPr>
          <p:cNvPr id="31" name="Group 30">
            <a:extLst>
              <a:ext uri="{FF2B5EF4-FFF2-40B4-BE49-F238E27FC236}">
                <a16:creationId xmlns:a16="http://schemas.microsoft.com/office/drawing/2014/main" id="{D27C7CCE-4116-8B99-3400-664EF4FE129E}"/>
              </a:ext>
              <a:ext uri="{C183D7F6-B498-43B3-948B-1728B52AA6E4}">
                <adec:decorative xmlns:adec="http://schemas.microsoft.com/office/drawing/2017/decorative" val="1"/>
              </a:ext>
            </a:extLst>
          </p:cNvPr>
          <p:cNvGrpSpPr/>
          <p:nvPr/>
        </p:nvGrpSpPr>
        <p:grpSpPr>
          <a:xfrm>
            <a:off x="10768691" y="1928519"/>
            <a:ext cx="493324" cy="374256"/>
            <a:chOff x="4764224" y="2905396"/>
            <a:chExt cx="614227" cy="470896"/>
          </a:xfrm>
        </p:grpSpPr>
        <p:grpSp>
          <p:nvGrpSpPr>
            <p:cNvPr id="35" name="Group 34">
              <a:extLst>
                <a:ext uri="{FF2B5EF4-FFF2-40B4-BE49-F238E27FC236}">
                  <a16:creationId xmlns:a16="http://schemas.microsoft.com/office/drawing/2014/main" id="{9AE049FB-2925-B1EF-7B0D-30FF15D30EDE}"/>
                </a:ext>
              </a:extLst>
            </p:cNvPr>
            <p:cNvGrpSpPr/>
            <p:nvPr/>
          </p:nvGrpSpPr>
          <p:grpSpPr>
            <a:xfrm>
              <a:off x="4764224" y="2988149"/>
              <a:ext cx="347088" cy="388143"/>
              <a:chOff x="1175042" y="1972326"/>
              <a:chExt cx="147106" cy="164506"/>
            </a:xfrm>
            <a:solidFill>
              <a:srgbClr val="409AE1"/>
            </a:solidFill>
          </p:grpSpPr>
          <p:sp>
            <p:nvSpPr>
              <p:cNvPr id="40" name="Freeform 5">
                <a:extLst>
                  <a:ext uri="{FF2B5EF4-FFF2-40B4-BE49-F238E27FC236}">
                    <a16:creationId xmlns:a16="http://schemas.microsoft.com/office/drawing/2014/main" id="{4D472F4D-1AF4-8F4C-ADAD-965911DB9EF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41" name="Oval 40">
                <a:extLst>
                  <a:ext uri="{FF2B5EF4-FFF2-40B4-BE49-F238E27FC236}">
                    <a16:creationId xmlns:a16="http://schemas.microsoft.com/office/drawing/2014/main" id="{CC599C7A-44BB-206B-12E5-371A0F62B95D}"/>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6" name="Group 35">
              <a:extLst>
                <a:ext uri="{FF2B5EF4-FFF2-40B4-BE49-F238E27FC236}">
                  <a16:creationId xmlns:a16="http://schemas.microsoft.com/office/drawing/2014/main" id="{A17E7A13-DF78-DC9A-BB5D-E0F37218710F}"/>
                </a:ext>
              </a:extLst>
            </p:cNvPr>
            <p:cNvGrpSpPr/>
            <p:nvPr/>
          </p:nvGrpSpPr>
          <p:grpSpPr>
            <a:xfrm>
              <a:off x="5031363" y="2905396"/>
              <a:ext cx="347088" cy="388143"/>
              <a:chOff x="1175042" y="1972326"/>
              <a:chExt cx="147106" cy="164506"/>
            </a:xfrm>
          </p:grpSpPr>
          <p:sp>
            <p:nvSpPr>
              <p:cNvPr id="38" name="Freeform 5">
                <a:extLst>
                  <a:ext uri="{FF2B5EF4-FFF2-40B4-BE49-F238E27FC236}">
                    <a16:creationId xmlns:a16="http://schemas.microsoft.com/office/drawing/2014/main" id="{FB209EC2-8CE1-C073-3713-57409A9E749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39" name="Oval 38">
                <a:extLst>
                  <a:ext uri="{FF2B5EF4-FFF2-40B4-BE49-F238E27FC236}">
                    <a16:creationId xmlns:a16="http://schemas.microsoft.com/office/drawing/2014/main" id="{2CDADA7D-472D-2C24-4134-B0B82ECFA07B}"/>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sp>
          <p:nvSpPr>
            <p:cNvPr id="37" name="Freeform 28">
              <a:extLst>
                <a:ext uri="{FF2B5EF4-FFF2-40B4-BE49-F238E27FC236}">
                  <a16:creationId xmlns:a16="http://schemas.microsoft.com/office/drawing/2014/main" id="{C3B1CC26-50A0-18FE-7FBA-36A48E6BAD18}"/>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2" name="Group 31">
            <a:extLst>
              <a:ext uri="{FF2B5EF4-FFF2-40B4-BE49-F238E27FC236}">
                <a16:creationId xmlns:a16="http://schemas.microsoft.com/office/drawing/2014/main" id="{974C3285-84B8-518A-FF90-1C66B7E64CD5}"/>
              </a:ext>
              <a:ext uri="{C183D7F6-B498-43B3-948B-1728B52AA6E4}">
                <adec:decorative xmlns:adec="http://schemas.microsoft.com/office/drawing/2017/decorative" val="1"/>
              </a:ext>
            </a:extLst>
          </p:cNvPr>
          <p:cNvGrpSpPr/>
          <p:nvPr/>
        </p:nvGrpSpPr>
        <p:grpSpPr>
          <a:xfrm>
            <a:off x="10692740" y="1680975"/>
            <a:ext cx="316812" cy="282822"/>
            <a:chOff x="4764983" y="2720537"/>
            <a:chExt cx="324620" cy="292851"/>
          </a:xfrm>
        </p:grpSpPr>
        <p:sp>
          <p:nvSpPr>
            <p:cNvPr id="33" name="Rectangle: Rounded Corners 32">
              <a:extLst>
                <a:ext uri="{FF2B5EF4-FFF2-40B4-BE49-F238E27FC236}">
                  <a16:creationId xmlns:a16="http://schemas.microsoft.com/office/drawing/2014/main" id="{F2C6C441-17C5-8E95-0E61-E6B08B1086D2}"/>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sp>
          <p:nvSpPr>
            <p:cNvPr id="34" name="Rectangle 128">
              <a:extLst>
                <a:ext uri="{FF2B5EF4-FFF2-40B4-BE49-F238E27FC236}">
                  <a16:creationId xmlns:a16="http://schemas.microsoft.com/office/drawing/2014/main" id="{8B9D9DC6-8F7D-8859-189D-A9275D4C9C48}"/>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grpSp>
      <p:sp>
        <p:nvSpPr>
          <p:cNvPr id="29" name="TextBox 28">
            <a:extLst>
              <a:ext uri="{FF2B5EF4-FFF2-40B4-BE49-F238E27FC236}">
                <a16:creationId xmlns:a16="http://schemas.microsoft.com/office/drawing/2014/main" id="{02395585-8B55-B4A8-C198-639C7713C3BB}"/>
              </a:ext>
              <a:ext uri="{C183D7F6-B498-43B3-948B-1728B52AA6E4}">
                <adec:decorative xmlns:adec="http://schemas.microsoft.com/office/drawing/2017/decorative" val="1"/>
              </a:ext>
            </a:extLst>
          </p:cNvPr>
          <p:cNvSpPr txBox="1"/>
          <p:nvPr/>
        </p:nvSpPr>
        <p:spPr>
          <a:xfrm>
            <a:off x="10572900" y="2378624"/>
            <a:ext cx="808235"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application</a:t>
            </a:r>
          </a:p>
        </p:txBody>
      </p:sp>
      <p:sp>
        <p:nvSpPr>
          <p:cNvPr id="30" name="TextBox 29">
            <a:extLst>
              <a:ext uri="{FF2B5EF4-FFF2-40B4-BE49-F238E27FC236}">
                <a16:creationId xmlns:a16="http://schemas.microsoft.com/office/drawing/2014/main" id="{4A5CB12F-6AA8-6B24-943C-2C8337ECF12D}"/>
              </a:ext>
            </a:extLst>
          </p:cNvPr>
          <p:cNvSpPr txBox="1"/>
          <p:nvPr/>
        </p:nvSpPr>
        <p:spPr>
          <a:xfrm>
            <a:off x="10647001" y="1546279"/>
            <a:ext cx="316812" cy="50773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Sans Text"/>
                <a:ea typeface="+mn-ea"/>
                <a:cs typeface="+mn-cs"/>
              </a:rPr>
              <a:t>?</a:t>
            </a:r>
          </a:p>
        </p:txBody>
      </p:sp>
      <p:sp>
        <p:nvSpPr>
          <p:cNvPr id="45" name="TextBox 44">
            <a:extLst>
              <a:ext uri="{FF2B5EF4-FFF2-40B4-BE49-F238E27FC236}">
                <a16:creationId xmlns:a16="http://schemas.microsoft.com/office/drawing/2014/main" id="{A7F46650-6F4C-4F83-C339-DBB9A0885F43}"/>
              </a:ext>
              <a:ext uri="{C183D7F6-B498-43B3-948B-1728B52AA6E4}">
                <adec:decorative xmlns:adec="http://schemas.microsoft.com/office/drawing/2017/decorative" val="1"/>
              </a:ext>
            </a:extLst>
          </p:cNvPr>
          <p:cNvSpPr txBox="1"/>
          <p:nvPr/>
        </p:nvSpPr>
        <p:spPr>
          <a:xfrm>
            <a:off x="6700917" y="2840693"/>
            <a:ext cx="1276311"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N-relevant sections</a:t>
            </a:r>
          </a:p>
        </p:txBody>
      </p:sp>
      <p:pic>
        <p:nvPicPr>
          <p:cNvPr id="46" name="Picture 45">
            <a:extLst>
              <a:ext uri="{FF2B5EF4-FFF2-40B4-BE49-F238E27FC236}">
                <a16:creationId xmlns:a16="http://schemas.microsoft.com/office/drawing/2014/main" id="{D12F8D04-29BC-034D-8F60-CCA26AD17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927723" y="3289386"/>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47" name="Picture 46">
            <a:extLst>
              <a:ext uri="{FF2B5EF4-FFF2-40B4-BE49-F238E27FC236}">
                <a16:creationId xmlns:a16="http://schemas.microsoft.com/office/drawing/2014/main" id="{CF586A42-4E40-F75F-D44B-18E8F66BB1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53154" y="3292178"/>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48" name="Picture 47">
            <a:extLst>
              <a:ext uri="{FF2B5EF4-FFF2-40B4-BE49-F238E27FC236}">
                <a16:creationId xmlns:a16="http://schemas.microsoft.com/office/drawing/2014/main" id="{E28BDCC0-AB1B-220B-70AE-52B407B259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590451" y="3297381"/>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sp>
        <p:nvSpPr>
          <p:cNvPr id="50" name="TextBox 49">
            <a:extLst>
              <a:ext uri="{FF2B5EF4-FFF2-40B4-BE49-F238E27FC236}">
                <a16:creationId xmlns:a16="http://schemas.microsoft.com/office/drawing/2014/main" id="{4FD58802-012F-AC89-C5E2-67A54E8504D6}"/>
              </a:ext>
              <a:ext uri="{C183D7F6-B498-43B3-948B-1728B52AA6E4}">
                <adec:decorative xmlns:adec="http://schemas.microsoft.com/office/drawing/2017/decorative" val="1"/>
              </a:ext>
            </a:extLst>
          </p:cNvPr>
          <p:cNvSpPr txBox="1"/>
          <p:nvPr/>
        </p:nvSpPr>
        <p:spPr>
          <a:xfrm>
            <a:off x="7909561" y="3509175"/>
            <a:ext cx="784189"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Prompting</a:t>
            </a:r>
          </a:p>
        </p:txBody>
      </p:sp>
      <p:sp>
        <p:nvSpPr>
          <p:cNvPr id="54" name="Rectangle 53">
            <a:extLst>
              <a:ext uri="{FF2B5EF4-FFF2-40B4-BE49-F238E27FC236}">
                <a16:creationId xmlns:a16="http://schemas.microsoft.com/office/drawing/2014/main" id="{742B13A1-5F07-8B7A-2020-68847B1726AA}"/>
              </a:ext>
            </a:extLst>
          </p:cNvPr>
          <p:cNvSpPr/>
          <p:nvPr/>
        </p:nvSpPr>
        <p:spPr bwMode="auto">
          <a:xfrm>
            <a:off x="5738519" y="2633386"/>
            <a:ext cx="662361"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index</a:t>
            </a:r>
          </a:p>
        </p:txBody>
      </p:sp>
      <p:sp>
        <p:nvSpPr>
          <p:cNvPr id="61" name="TextBox 60">
            <a:extLst>
              <a:ext uri="{FF2B5EF4-FFF2-40B4-BE49-F238E27FC236}">
                <a16:creationId xmlns:a16="http://schemas.microsoft.com/office/drawing/2014/main" id="{4CD72AC8-F47A-207C-A215-52508F49809B}"/>
              </a:ext>
              <a:ext uri="{C183D7F6-B498-43B3-948B-1728B52AA6E4}">
                <adec:decorative xmlns:adec="http://schemas.microsoft.com/office/drawing/2017/decorative" val="1"/>
              </a:ext>
            </a:extLst>
          </p:cNvPr>
          <p:cNvSpPr txBox="1"/>
          <p:nvPr/>
        </p:nvSpPr>
        <p:spPr>
          <a:xfrm>
            <a:off x="6416941" y="1652870"/>
            <a:ext cx="1853700" cy="734458"/>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Search query/questions</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(Including filters, facets,</a:t>
            </a: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scoring profiles, etc.)</a:t>
            </a:r>
          </a:p>
        </p:txBody>
      </p:sp>
      <p:cxnSp>
        <p:nvCxnSpPr>
          <p:cNvPr id="65" name="Straight Arrow Connector 64">
            <a:extLst>
              <a:ext uri="{FF2B5EF4-FFF2-40B4-BE49-F238E27FC236}">
                <a16:creationId xmlns:a16="http://schemas.microsoft.com/office/drawing/2014/main" id="{316AF38C-0CB6-8BB3-2EF2-9F6F7CCC9DA7}"/>
              </a:ext>
              <a:ext uri="{C183D7F6-B498-43B3-948B-1728B52AA6E4}">
                <adec:decorative xmlns:adec="http://schemas.microsoft.com/office/drawing/2017/decorative" val="1"/>
              </a:ext>
            </a:extLst>
          </p:cNvPr>
          <p:cNvCxnSpPr>
            <a:cxnSpLocks/>
          </p:cNvCxnSpPr>
          <p:nvPr/>
        </p:nvCxnSpPr>
        <p:spPr>
          <a:xfrm>
            <a:off x="6389193" y="2674039"/>
            <a:ext cx="2003773"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405941C-F291-AFD4-FDF8-6303F2F02A41}"/>
              </a:ext>
              <a:ext uri="{C183D7F6-B498-43B3-948B-1728B52AA6E4}">
                <adec:decorative xmlns:adec="http://schemas.microsoft.com/office/drawing/2017/decorative" val="1"/>
              </a:ext>
            </a:extLst>
          </p:cNvPr>
          <p:cNvSpPr txBox="1"/>
          <p:nvPr/>
        </p:nvSpPr>
        <p:spPr>
          <a:xfrm>
            <a:off x="1810326" y="2742181"/>
            <a:ext cx="1383712"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Document Chunking </a:t>
            </a:r>
          </a:p>
        </p:txBody>
      </p:sp>
      <p:pic>
        <p:nvPicPr>
          <p:cNvPr id="72" name="Picture 71">
            <a:extLst>
              <a:ext uri="{FF2B5EF4-FFF2-40B4-BE49-F238E27FC236}">
                <a16:creationId xmlns:a16="http://schemas.microsoft.com/office/drawing/2014/main" id="{74500CB8-ABAE-2A8E-43B2-FECFC8A62A1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76694" y="3800994"/>
            <a:ext cx="1091075" cy="63534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sp>
        <p:nvSpPr>
          <p:cNvPr id="73" name="TextBox 72">
            <a:extLst>
              <a:ext uri="{FF2B5EF4-FFF2-40B4-BE49-F238E27FC236}">
                <a16:creationId xmlns:a16="http://schemas.microsoft.com/office/drawing/2014/main" id="{BCD79C30-9630-3A5F-546D-A8D7AF3347AC}"/>
              </a:ext>
              <a:ext uri="{C183D7F6-B498-43B3-948B-1728B52AA6E4}">
                <adec:decorative xmlns:adec="http://schemas.microsoft.com/office/drawing/2017/decorative" val="1"/>
              </a:ext>
            </a:extLst>
          </p:cNvPr>
          <p:cNvSpPr txBox="1"/>
          <p:nvPr/>
        </p:nvSpPr>
        <p:spPr>
          <a:xfrm>
            <a:off x="1546793" y="4404224"/>
            <a:ext cx="1972014"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AI 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Layout model</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77" name="TextBox 76">
            <a:extLst>
              <a:ext uri="{FF2B5EF4-FFF2-40B4-BE49-F238E27FC236}">
                <a16:creationId xmlns:a16="http://schemas.microsoft.com/office/drawing/2014/main" id="{447BE8FB-D679-D485-0AA6-80F5A5CB7FF5}"/>
              </a:ext>
              <a:ext uri="{C183D7F6-B498-43B3-948B-1728B52AA6E4}">
                <adec:decorative xmlns:adec="http://schemas.microsoft.com/office/drawing/2017/decorative" val="1"/>
              </a:ext>
            </a:extLst>
          </p:cNvPr>
          <p:cNvSpPr txBox="1"/>
          <p:nvPr/>
        </p:nvSpPr>
        <p:spPr>
          <a:xfrm>
            <a:off x="764654" y="4194713"/>
            <a:ext cx="809837"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Document </a:t>
            </a:r>
            <a:b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library</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pic>
        <p:nvPicPr>
          <p:cNvPr id="78" name="Picture 77">
            <a:extLst>
              <a:ext uri="{FF2B5EF4-FFF2-40B4-BE49-F238E27FC236}">
                <a16:creationId xmlns:a16="http://schemas.microsoft.com/office/drawing/2014/main" id="{03DB789C-0690-4866-E6D9-CE77745CDCF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07719" y="3597070"/>
            <a:ext cx="523707" cy="56406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76" name="Straight Arrow Connector 75">
            <a:extLst>
              <a:ext uri="{FF2B5EF4-FFF2-40B4-BE49-F238E27FC236}">
                <a16:creationId xmlns:a16="http://schemas.microsoft.com/office/drawing/2014/main" id="{CD74BB0D-085E-FD6B-98C4-A025C288763B}"/>
              </a:ext>
              <a:ext uri="{C183D7F6-B498-43B3-948B-1728B52AA6E4}">
                <adec:decorative xmlns:adec="http://schemas.microsoft.com/office/drawing/2017/decorative" val="1"/>
              </a:ext>
            </a:extLst>
          </p:cNvPr>
          <p:cNvCxnSpPr>
            <a:cxnSpLocks/>
          </p:cNvCxnSpPr>
          <p:nvPr/>
        </p:nvCxnSpPr>
        <p:spPr>
          <a:xfrm flipV="1">
            <a:off x="1085355" y="3084277"/>
            <a:ext cx="679656" cy="36869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15BAE1-B63A-33A9-E683-AD1B6443A405}"/>
              </a:ext>
            </a:extLst>
          </p:cNvPr>
          <p:cNvSpPr txBox="1"/>
          <p:nvPr/>
        </p:nvSpPr>
        <p:spPr>
          <a:xfrm>
            <a:off x="8184088" y="4510194"/>
            <a:ext cx="1407757"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OpenAI Service</a:t>
            </a:r>
          </a:p>
        </p:txBody>
      </p:sp>
      <p:sp>
        <p:nvSpPr>
          <p:cNvPr id="81" name="Rectangle: Rounded Corners 5">
            <a:extLst>
              <a:ext uri="{FF2B5EF4-FFF2-40B4-BE49-F238E27FC236}">
                <a16:creationId xmlns:a16="http://schemas.microsoft.com/office/drawing/2014/main" id="{F3375F32-D789-84B9-B3D9-E6DDABE4489F}"/>
              </a:ext>
            </a:extLst>
          </p:cNvPr>
          <p:cNvSpPr>
            <a:spLocks/>
          </p:cNvSpPr>
          <p:nvPr/>
        </p:nvSpPr>
        <p:spPr bwMode="auto">
          <a:xfrm>
            <a:off x="758201" y="2658722"/>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1</a:t>
            </a:r>
          </a:p>
        </p:txBody>
      </p:sp>
      <p:sp>
        <p:nvSpPr>
          <p:cNvPr id="95" name="Rectangle: Rounded Corners 5">
            <a:extLst>
              <a:ext uri="{FF2B5EF4-FFF2-40B4-BE49-F238E27FC236}">
                <a16:creationId xmlns:a16="http://schemas.microsoft.com/office/drawing/2014/main" id="{DE1953AB-A290-D792-5FE1-731DF1EBC0F5}"/>
              </a:ext>
            </a:extLst>
          </p:cNvPr>
          <p:cNvSpPr>
            <a:spLocks/>
          </p:cNvSpPr>
          <p:nvPr/>
        </p:nvSpPr>
        <p:spPr bwMode="auto">
          <a:xfrm>
            <a:off x="10851145" y="2877927"/>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4</a:t>
            </a:r>
          </a:p>
        </p:txBody>
      </p:sp>
      <p:sp>
        <p:nvSpPr>
          <p:cNvPr id="110" name="Left Brace 109">
            <a:extLst>
              <a:ext uri="{FF2B5EF4-FFF2-40B4-BE49-F238E27FC236}">
                <a16:creationId xmlns:a16="http://schemas.microsoft.com/office/drawing/2014/main" id="{042CEFD3-C16C-8BF3-764B-69E1E1F9D274}"/>
              </a:ext>
              <a:ext uri="{C183D7F6-B498-43B3-948B-1728B52AA6E4}">
                <adec:decorative xmlns:adec="http://schemas.microsoft.com/office/drawing/2017/decorative" val="1"/>
              </a:ext>
            </a:extLst>
          </p:cNvPr>
          <p:cNvSpPr/>
          <p:nvPr/>
        </p:nvSpPr>
        <p:spPr>
          <a:xfrm rot="10800000">
            <a:off x="5008719" y="1825854"/>
            <a:ext cx="270299" cy="1696371"/>
          </a:xfrm>
          <a:prstGeom prst="leftBrace">
            <a:avLst>
              <a:gd name="adj1" fmla="val 83749"/>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sp>
        <p:nvSpPr>
          <p:cNvPr id="114" name="TextBox 113">
            <a:extLst>
              <a:ext uri="{FF2B5EF4-FFF2-40B4-BE49-F238E27FC236}">
                <a16:creationId xmlns:a16="http://schemas.microsoft.com/office/drawing/2014/main" id="{D5FD5CDB-B606-E07C-01B6-2CD34D4A1A8F}"/>
              </a:ext>
              <a:ext uri="{C183D7F6-B498-43B3-948B-1728B52AA6E4}">
                <adec:decorative xmlns:adec="http://schemas.microsoft.com/office/drawing/2017/decorative" val="1"/>
              </a:ext>
            </a:extLst>
          </p:cNvPr>
          <p:cNvSpPr txBox="1"/>
          <p:nvPr/>
        </p:nvSpPr>
        <p:spPr>
          <a:xfrm>
            <a:off x="660163" y="2054014"/>
            <a:ext cx="1021433"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Expert systems</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pic>
        <p:nvPicPr>
          <p:cNvPr id="115" name="Picture 114">
            <a:extLst>
              <a:ext uri="{FF2B5EF4-FFF2-40B4-BE49-F238E27FC236}">
                <a16:creationId xmlns:a16="http://schemas.microsoft.com/office/drawing/2014/main" id="{5C2448BB-CAAD-72B5-77A6-C946E49EC47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09026" y="1441918"/>
            <a:ext cx="523707" cy="56406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113" name="Straight Arrow Connector 112">
            <a:extLst>
              <a:ext uri="{FF2B5EF4-FFF2-40B4-BE49-F238E27FC236}">
                <a16:creationId xmlns:a16="http://schemas.microsoft.com/office/drawing/2014/main" id="{B6B7DBB8-6867-16D3-F26E-C2DD3F9927CE}"/>
              </a:ext>
              <a:ext uri="{C183D7F6-B498-43B3-948B-1728B52AA6E4}">
                <adec:decorative xmlns:adec="http://schemas.microsoft.com/office/drawing/2017/decorative" val="1"/>
              </a:ext>
            </a:extLst>
          </p:cNvPr>
          <p:cNvCxnSpPr>
            <a:cxnSpLocks/>
          </p:cNvCxnSpPr>
          <p:nvPr/>
        </p:nvCxnSpPr>
        <p:spPr>
          <a:xfrm>
            <a:off x="1179350" y="2309478"/>
            <a:ext cx="568462" cy="38875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32ED584-69C6-44A8-6BFB-593AF995F1F7}"/>
              </a:ext>
              <a:ext uri="{C183D7F6-B498-43B3-948B-1728B52AA6E4}">
                <adec:decorative xmlns:adec="http://schemas.microsoft.com/office/drawing/2017/decorative" val="1"/>
              </a:ext>
            </a:extLst>
          </p:cNvPr>
          <p:cNvCxnSpPr>
            <a:cxnSpLocks/>
          </p:cNvCxnSpPr>
          <p:nvPr/>
        </p:nvCxnSpPr>
        <p:spPr>
          <a:xfrm rot="10800000" flipH="1">
            <a:off x="4609164" y="2045517"/>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943B5C2-3DEB-EFCE-BEB8-1E3A3DC3FB54}"/>
              </a:ext>
              <a:ext uri="{C183D7F6-B498-43B3-948B-1728B52AA6E4}">
                <adec:decorative xmlns:adec="http://schemas.microsoft.com/office/drawing/2017/decorative" val="1"/>
              </a:ext>
            </a:extLst>
          </p:cNvPr>
          <p:cNvCxnSpPr>
            <a:cxnSpLocks/>
          </p:cNvCxnSpPr>
          <p:nvPr/>
        </p:nvCxnSpPr>
        <p:spPr>
          <a:xfrm rot="10800000" flipH="1">
            <a:off x="4609164" y="2884460"/>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F37BBB0-6406-31BB-4ACC-B4D8740888EF}"/>
              </a:ext>
              <a:ext uri="{C183D7F6-B498-43B3-948B-1728B52AA6E4}">
                <adec:decorative xmlns:adec="http://schemas.microsoft.com/office/drawing/2017/decorative" val="1"/>
              </a:ext>
            </a:extLst>
          </p:cNvPr>
          <p:cNvCxnSpPr>
            <a:cxnSpLocks/>
          </p:cNvCxnSpPr>
          <p:nvPr/>
        </p:nvCxnSpPr>
        <p:spPr>
          <a:xfrm rot="10800000" flipH="1">
            <a:off x="4609164" y="3303930"/>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6DCF5A-BC0F-62D5-210F-FEAFC20EA41F}"/>
              </a:ext>
              <a:ext uri="{C183D7F6-B498-43B3-948B-1728B52AA6E4}">
                <adec:decorative xmlns:adec="http://schemas.microsoft.com/office/drawing/2017/decorative" val="1"/>
              </a:ext>
            </a:extLst>
          </p:cNvPr>
          <p:cNvCxnSpPr>
            <a:cxnSpLocks/>
          </p:cNvCxnSpPr>
          <p:nvPr/>
        </p:nvCxnSpPr>
        <p:spPr>
          <a:xfrm>
            <a:off x="5279018" y="2673193"/>
            <a:ext cx="392359" cy="1693"/>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C5A346E-785F-397E-BACF-B4DE38F78FEC}"/>
              </a:ext>
              <a:ext uri="{C183D7F6-B498-43B3-948B-1728B52AA6E4}">
                <adec:decorative xmlns:adec="http://schemas.microsoft.com/office/drawing/2017/decorative" val="1"/>
              </a:ext>
            </a:extLst>
          </p:cNvPr>
          <p:cNvSpPr txBox="1"/>
          <p:nvPr/>
        </p:nvSpPr>
        <p:spPr>
          <a:xfrm>
            <a:off x="8310064" y="3041696"/>
            <a:ext cx="954107"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Orchestration</a:t>
            </a:r>
          </a:p>
        </p:txBody>
      </p:sp>
      <p:sp>
        <p:nvSpPr>
          <p:cNvPr id="27" name="Rectangle: Rounded Corners 5">
            <a:extLst>
              <a:ext uri="{FF2B5EF4-FFF2-40B4-BE49-F238E27FC236}">
                <a16:creationId xmlns:a16="http://schemas.microsoft.com/office/drawing/2014/main" id="{B8C2EE7A-89EA-1E00-D78D-D40063A602DB}"/>
              </a:ext>
            </a:extLst>
          </p:cNvPr>
          <p:cNvSpPr>
            <a:spLocks/>
          </p:cNvSpPr>
          <p:nvPr/>
        </p:nvSpPr>
        <p:spPr bwMode="auto">
          <a:xfrm>
            <a:off x="8361804" y="1492793"/>
            <a:ext cx="889187"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5&amp;7</a:t>
            </a:r>
          </a:p>
        </p:txBody>
      </p:sp>
      <p:cxnSp>
        <p:nvCxnSpPr>
          <p:cNvPr id="44" name="Straight Arrow Connector 43">
            <a:extLst>
              <a:ext uri="{FF2B5EF4-FFF2-40B4-BE49-F238E27FC236}">
                <a16:creationId xmlns:a16="http://schemas.microsoft.com/office/drawing/2014/main" id="{5F15ED3E-458A-C97C-23A2-16A9D86E6832}"/>
              </a:ext>
              <a:ext uri="{C183D7F6-B498-43B3-948B-1728B52AA6E4}">
                <adec:decorative xmlns:adec="http://schemas.microsoft.com/office/drawing/2017/decorative" val="1"/>
              </a:ext>
            </a:extLst>
          </p:cNvPr>
          <p:cNvCxnSpPr>
            <a:cxnSpLocks/>
          </p:cNvCxnSpPr>
          <p:nvPr/>
        </p:nvCxnSpPr>
        <p:spPr>
          <a:xfrm flipV="1">
            <a:off x="9005924" y="3413252"/>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87DAC0F-ED25-3CA8-90F9-87C5B3966C62}"/>
              </a:ext>
              <a:ext uri="{C183D7F6-B498-43B3-948B-1728B52AA6E4}">
                <adec:decorative xmlns:adec="http://schemas.microsoft.com/office/drawing/2017/decorative" val="1"/>
              </a:ext>
            </a:extLst>
          </p:cNvPr>
          <p:cNvCxnSpPr>
            <a:cxnSpLocks/>
          </p:cNvCxnSpPr>
          <p:nvPr/>
        </p:nvCxnSpPr>
        <p:spPr>
          <a:xfrm>
            <a:off x="8705143" y="3413252"/>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C2A357-CDEB-9FBC-FCFA-45A842AD8E14}"/>
              </a:ext>
              <a:ext uri="{C183D7F6-B498-43B3-948B-1728B52AA6E4}">
                <adec:decorative xmlns:adec="http://schemas.microsoft.com/office/drawing/2017/decorative" val="1"/>
              </a:ext>
            </a:extLst>
          </p:cNvPr>
          <p:cNvCxnSpPr>
            <a:cxnSpLocks/>
          </p:cNvCxnSpPr>
          <p:nvPr/>
        </p:nvCxnSpPr>
        <p:spPr>
          <a:xfrm>
            <a:off x="9237414" y="2701948"/>
            <a:ext cx="1179254"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6389BD1D-D174-862D-34C2-5D84F523100E}"/>
              </a:ext>
              <a:ext uri="{C183D7F6-B498-43B3-948B-1728B52AA6E4}">
                <adec:decorative xmlns:adec="http://schemas.microsoft.com/office/drawing/2017/decorative" val="1"/>
              </a:ext>
            </a:extLst>
          </p:cNvPr>
          <p:cNvSpPr txBox="1"/>
          <p:nvPr/>
        </p:nvSpPr>
        <p:spPr>
          <a:xfrm>
            <a:off x="9476622" y="1943930"/>
            <a:ext cx="817853"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User Query</a:t>
            </a:r>
          </a:p>
        </p:txBody>
      </p:sp>
      <p:cxnSp>
        <p:nvCxnSpPr>
          <p:cNvPr id="88" name="Straight Arrow Connector 87">
            <a:extLst>
              <a:ext uri="{FF2B5EF4-FFF2-40B4-BE49-F238E27FC236}">
                <a16:creationId xmlns:a16="http://schemas.microsoft.com/office/drawing/2014/main" id="{D4C98763-2715-9B81-FF2B-3214D868C8CB}"/>
              </a:ext>
              <a:ext uri="{C183D7F6-B498-43B3-948B-1728B52AA6E4}">
                <adec:decorative xmlns:adec="http://schemas.microsoft.com/office/drawing/2017/decorative" val="1"/>
              </a:ext>
            </a:extLst>
          </p:cNvPr>
          <p:cNvCxnSpPr>
            <a:cxnSpLocks/>
          </p:cNvCxnSpPr>
          <p:nvPr/>
        </p:nvCxnSpPr>
        <p:spPr>
          <a:xfrm flipH="1" flipV="1">
            <a:off x="6393191" y="2434892"/>
            <a:ext cx="1999774" cy="3942"/>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1260EA2-BF88-21E5-D6A4-712F8A33CC3D}"/>
              </a:ext>
              <a:ext uri="{C183D7F6-B498-43B3-948B-1728B52AA6E4}">
                <adec:decorative xmlns:adec="http://schemas.microsoft.com/office/drawing/2017/decorative" val="1"/>
              </a:ext>
            </a:extLst>
          </p:cNvPr>
          <p:cNvCxnSpPr>
            <a:cxnSpLocks/>
          </p:cNvCxnSpPr>
          <p:nvPr/>
        </p:nvCxnSpPr>
        <p:spPr>
          <a:xfrm flipH="1" flipV="1">
            <a:off x="9239607" y="2383215"/>
            <a:ext cx="1177060"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EB7213A-12FD-08EA-34E0-89ED2E121165}"/>
              </a:ext>
              <a:ext uri="{C183D7F6-B498-43B3-948B-1728B52AA6E4}">
                <adec:decorative xmlns:adec="http://schemas.microsoft.com/office/drawing/2017/decorative" val="1"/>
              </a:ext>
            </a:extLst>
          </p:cNvPr>
          <p:cNvSpPr txBox="1"/>
          <p:nvPr/>
        </p:nvSpPr>
        <p:spPr>
          <a:xfrm>
            <a:off x="9399373" y="2815130"/>
            <a:ext cx="1080745" cy="707886"/>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references, </a:t>
            </a: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etc.</a:t>
            </a:r>
          </a:p>
        </p:txBody>
      </p:sp>
      <p:pic>
        <p:nvPicPr>
          <p:cNvPr id="125" name="Graphic 19">
            <a:extLst>
              <a:ext uri="{FF2B5EF4-FFF2-40B4-BE49-F238E27FC236}">
                <a16:creationId xmlns:a16="http://schemas.microsoft.com/office/drawing/2014/main" id="{8862C07B-B299-7959-34AE-8E0746CF8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8021" y="3900022"/>
            <a:ext cx="666214" cy="644248"/>
          </a:xfrm>
          <a:prstGeom prst="rect">
            <a:avLst/>
          </a:prstGeom>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127" name="Straight Arrow Connector 126">
            <a:extLst>
              <a:ext uri="{FF2B5EF4-FFF2-40B4-BE49-F238E27FC236}">
                <a16:creationId xmlns:a16="http://schemas.microsoft.com/office/drawing/2014/main" id="{2DCE3743-DAF6-785B-B9DB-141495129A6E}"/>
              </a:ext>
            </a:extLst>
          </p:cNvPr>
          <p:cNvCxnSpPr>
            <a:cxnSpLocks/>
          </p:cNvCxnSpPr>
          <p:nvPr/>
        </p:nvCxnSpPr>
        <p:spPr>
          <a:xfrm flipH="1" flipV="1">
            <a:off x="2502182" y="3073846"/>
            <a:ext cx="0" cy="700224"/>
          </a:xfrm>
          <a:prstGeom prst="straightConnector1">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29" name="Rectangle: Rounded Corners 5">
            <a:extLst>
              <a:ext uri="{FF2B5EF4-FFF2-40B4-BE49-F238E27FC236}">
                <a16:creationId xmlns:a16="http://schemas.microsoft.com/office/drawing/2014/main" id="{E683810E-1012-4D69-1E6A-7F0B0605D56A}"/>
              </a:ext>
              <a:ext uri="{C183D7F6-B498-43B3-948B-1728B52AA6E4}">
                <adec:decorative xmlns:adec="http://schemas.microsoft.com/office/drawing/2017/decorative" val="0"/>
              </a:ext>
            </a:extLst>
          </p:cNvPr>
          <p:cNvSpPr>
            <a:spLocks/>
          </p:cNvSpPr>
          <p:nvPr/>
        </p:nvSpPr>
        <p:spPr bwMode="auto">
          <a:xfrm>
            <a:off x="2275324" y="1712245"/>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2</a:t>
            </a:r>
          </a:p>
        </p:txBody>
      </p:sp>
      <p:sp>
        <p:nvSpPr>
          <p:cNvPr id="130" name="Rectangle: Rounded Corners 5">
            <a:extLst>
              <a:ext uri="{FF2B5EF4-FFF2-40B4-BE49-F238E27FC236}">
                <a16:creationId xmlns:a16="http://schemas.microsoft.com/office/drawing/2014/main" id="{5A541C40-38DC-B8C9-34C0-A746C42D0629}"/>
              </a:ext>
              <a:ext uri="{C183D7F6-B498-43B3-948B-1728B52AA6E4}">
                <adec:decorative xmlns:adec="http://schemas.microsoft.com/office/drawing/2017/decorative" val="0"/>
              </a:ext>
            </a:extLst>
          </p:cNvPr>
          <p:cNvSpPr>
            <a:spLocks/>
          </p:cNvSpPr>
          <p:nvPr/>
        </p:nvSpPr>
        <p:spPr bwMode="auto">
          <a:xfrm>
            <a:off x="5805765" y="1531371"/>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6</a:t>
            </a:r>
          </a:p>
        </p:txBody>
      </p:sp>
      <p:sp>
        <p:nvSpPr>
          <p:cNvPr id="132" name="Rectangle: Rounded Corners 5">
            <a:extLst>
              <a:ext uri="{FF2B5EF4-FFF2-40B4-BE49-F238E27FC236}">
                <a16:creationId xmlns:a16="http://schemas.microsoft.com/office/drawing/2014/main" id="{7D54225B-9B0B-3561-7EBA-606F5C780700}"/>
              </a:ext>
              <a:ext uri="{C183D7F6-B498-43B3-948B-1728B52AA6E4}">
                <adec:decorative xmlns:adec="http://schemas.microsoft.com/office/drawing/2017/decorative" val="0"/>
              </a:ext>
            </a:extLst>
          </p:cNvPr>
          <p:cNvSpPr>
            <a:spLocks/>
          </p:cNvSpPr>
          <p:nvPr/>
        </p:nvSpPr>
        <p:spPr bwMode="auto">
          <a:xfrm>
            <a:off x="4010148" y="3656246"/>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3</a:t>
            </a:r>
          </a:p>
        </p:txBody>
      </p:sp>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kumimoji="0" lang="en-US" sz="36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Anatomy</a:t>
            </a:r>
            <a:r>
              <a:rPr lang="en-US"/>
              <a:t> </a:t>
            </a:r>
            <a:r>
              <a:rPr lang="en-US">
                <a:solidFill>
                  <a:schemeClr val="bg1"/>
                </a:solidFill>
              </a:rPr>
              <a:t>of RAG</a:t>
            </a:r>
          </a:p>
        </p:txBody>
      </p:sp>
      <p:sp>
        <p:nvSpPr>
          <p:cNvPr id="67" name="Rounded Rectangle 4">
            <a:extLst>
              <a:ext uri="{FF2B5EF4-FFF2-40B4-BE49-F238E27FC236}">
                <a16:creationId xmlns:a16="http://schemas.microsoft.com/office/drawing/2014/main" id="{56E8D405-944A-C6AA-719A-DA33DA06BC70}"/>
              </a:ext>
            </a:extLst>
          </p:cNvPr>
          <p:cNvSpPr/>
          <p:nvPr/>
        </p:nvSpPr>
        <p:spPr bwMode="auto">
          <a:xfrm>
            <a:off x="694155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Communication coordination and prompting—Prompt to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get retriever query </a:t>
            </a:r>
          </a:p>
        </p:txBody>
      </p:sp>
      <p:sp>
        <p:nvSpPr>
          <p:cNvPr id="52" name="Rounded Rectangle 4">
            <a:extLst>
              <a:ext uri="{FF2B5EF4-FFF2-40B4-BE49-F238E27FC236}">
                <a16:creationId xmlns:a16="http://schemas.microsoft.com/office/drawing/2014/main" id="{34201E34-26BB-5473-C6F2-8759B3EF0286}"/>
              </a:ext>
            </a:extLst>
          </p:cNvPr>
          <p:cNvSpPr/>
          <p:nvPr/>
        </p:nvSpPr>
        <p:spPr bwMode="auto">
          <a:xfrm>
            <a:off x="53831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Different data formats and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system of records</a:t>
            </a:r>
          </a:p>
        </p:txBody>
      </p:sp>
      <p:sp>
        <p:nvSpPr>
          <p:cNvPr id="56" name="Rounded Rectangle 4">
            <a:extLst>
              <a:ext uri="{FF2B5EF4-FFF2-40B4-BE49-F238E27FC236}">
                <a16:creationId xmlns:a16="http://schemas.microsoft.com/office/drawing/2014/main" id="{204C7964-A8F9-25B3-E43A-B843DACC8BF5}"/>
              </a:ext>
            </a:extLst>
          </p:cNvPr>
          <p:cNvSpPr/>
          <p:nvPr/>
        </p:nvSpPr>
        <p:spPr bwMode="auto">
          <a:xfrm>
            <a:off x="373993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Shall I use</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vector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embeddings data transformation, mappings?</a:t>
            </a:r>
          </a:p>
        </p:txBody>
      </p:sp>
      <p:sp>
        <p:nvSpPr>
          <p:cNvPr id="57" name="Rounded Rectangle 9">
            <a:extLst>
              <a:ext uri="{FF2B5EF4-FFF2-40B4-BE49-F238E27FC236}">
                <a16:creationId xmlns:a16="http://schemas.microsoft.com/office/drawing/2014/main" id="{964FA540-236F-1BF0-480A-4BF7EB8DC654}"/>
              </a:ext>
            </a:extLst>
          </p:cNvPr>
          <p:cNvSpPr/>
          <p:nvPr/>
        </p:nvSpPr>
        <p:spPr bwMode="auto">
          <a:xfrm>
            <a:off x="2139124" y="5197215"/>
            <a:ext cx="1463040" cy="1177022"/>
          </a:xfrm>
          <a:prstGeom prst="roundRect">
            <a:avLst>
              <a:gd name="adj" fmla="val 4316"/>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What is the best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Chunking strategy?</a:t>
            </a:r>
          </a:p>
        </p:txBody>
      </p:sp>
      <p:sp>
        <p:nvSpPr>
          <p:cNvPr id="58" name="Rounded Rectangle 4">
            <a:extLst>
              <a:ext uri="{FF2B5EF4-FFF2-40B4-BE49-F238E27FC236}">
                <a16:creationId xmlns:a16="http://schemas.microsoft.com/office/drawing/2014/main" id="{0E88F4DA-42F8-B7DD-CCFC-02418B619E30}"/>
              </a:ext>
            </a:extLst>
          </p:cNvPr>
          <p:cNvSpPr/>
          <p:nvPr/>
        </p:nvSpPr>
        <p:spPr bwMode="auto">
          <a:xfrm>
            <a:off x="534074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Chatbot for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Q&amp;A surfaced to end users</a:t>
            </a:r>
          </a:p>
        </p:txBody>
      </p:sp>
      <p:sp>
        <p:nvSpPr>
          <p:cNvPr id="59" name="Rounded Rectangle 4">
            <a:extLst>
              <a:ext uri="{FF2B5EF4-FFF2-40B4-BE49-F238E27FC236}">
                <a16:creationId xmlns:a16="http://schemas.microsoft.com/office/drawing/2014/main" id="{6A1F4359-0DD7-CB8A-C0C9-3A278D716636}"/>
              </a:ext>
            </a:extLst>
          </p:cNvPr>
          <p:cNvSpPr/>
          <p:nvPr/>
        </p:nvSpPr>
        <p:spPr bwMode="auto">
          <a:xfrm>
            <a:off x="854236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Shall I use</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vector, semantic,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keyword 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hybrid approach? </a:t>
            </a:r>
          </a:p>
        </p:txBody>
      </p:sp>
      <p:sp>
        <p:nvSpPr>
          <p:cNvPr id="60" name="Rounded Rectangle 5">
            <a:extLst>
              <a:ext uri="{FF2B5EF4-FFF2-40B4-BE49-F238E27FC236}">
                <a16:creationId xmlns:a16="http://schemas.microsoft.com/office/drawing/2014/main" id="{ED199663-F9E6-25EE-3C91-E70002C6AEDC}"/>
              </a:ext>
            </a:extLst>
          </p:cNvPr>
          <p:cNvSpPr/>
          <p:nvPr/>
        </p:nvSpPr>
        <p:spPr bwMode="auto">
          <a:xfrm>
            <a:off x="53831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1. Data ingestion</a:t>
            </a:r>
          </a:p>
        </p:txBody>
      </p:sp>
      <p:sp>
        <p:nvSpPr>
          <p:cNvPr id="62" name="Rounded Rectangle 5">
            <a:extLst>
              <a:ext uri="{FF2B5EF4-FFF2-40B4-BE49-F238E27FC236}">
                <a16:creationId xmlns:a16="http://schemas.microsoft.com/office/drawing/2014/main" id="{B76A8B38-3B3F-C5DE-6DED-660FC1CD7BAC}"/>
              </a:ext>
            </a:extLst>
          </p:cNvPr>
          <p:cNvSpPr/>
          <p:nvPr/>
        </p:nvSpPr>
        <p:spPr bwMode="auto">
          <a:xfrm>
            <a:off x="213912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2. Chunking</a:t>
            </a:r>
          </a:p>
        </p:txBody>
      </p:sp>
      <p:sp>
        <p:nvSpPr>
          <p:cNvPr id="63" name="Rounded Rectangle 5">
            <a:extLst>
              <a:ext uri="{FF2B5EF4-FFF2-40B4-BE49-F238E27FC236}">
                <a16:creationId xmlns:a16="http://schemas.microsoft.com/office/drawing/2014/main" id="{9D09D863-6759-D86B-0E43-E484A18A000A}"/>
              </a:ext>
            </a:extLst>
          </p:cNvPr>
          <p:cNvSpPr/>
          <p:nvPr/>
        </p:nvSpPr>
        <p:spPr bwMode="auto">
          <a:xfrm>
            <a:off x="373993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3. Indexing</a:t>
            </a:r>
          </a:p>
        </p:txBody>
      </p:sp>
      <p:sp>
        <p:nvSpPr>
          <p:cNvPr id="64" name="Rounded Rectangle 5">
            <a:extLst>
              <a:ext uri="{FF2B5EF4-FFF2-40B4-BE49-F238E27FC236}">
                <a16:creationId xmlns:a16="http://schemas.microsoft.com/office/drawing/2014/main" id="{A47B12C0-C963-0B8C-A1A7-FB5775F47780}"/>
              </a:ext>
            </a:extLst>
          </p:cNvPr>
          <p:cNvSpPr/>
          <p:nvPr/>
        </p:nvSpPr>
        <p:spPr bwMode="auto">
          <a:xfrm>
            <a:off x="534074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4. User interface</a:t>
            </a:r>
          </a:p>
        </p:txBody>
      </p:sp>
      <p:sp>
        <p:nvSpPr>
          <p:cNvPr id="66" name="Rounded Rectangle 5">
            <a:extLst>
              <a:ext uri="{FF2B5EF4-FFF2-40B4-BE49-F238E27FC236}">
                <a16:creationId xmlns:a16="http://schemas.microsoft.com/office/drawing/2014/main" id="{1552E2D5-E88D-5C36-7A77-CDFABA5DB56B}"/>
              </a:ext>
            </a:extLst>
          </p:cNvPr>
          <p:cNvSpPr/>
          <p:nvPr/>
        </p:nvSpPr>
        <p:spPr bwMode="auto">
          <a:xfrm>
            <a:off x="694155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5. Orchestration</a:t>
            </a:r>
          </a:p>
        </p:txBody>
      </p:sp>
      <p:sp>
        <p:nvSpPr>
          <p:cNvPr id="68" name="Rounded Rectangle 5">
            <a:extLst>
              <a:ext uri="{FF2B5EF4-FFF2-40B4-BE49-F238E27FC236}">
                <a16:creationId xmlns:a16="http://schemas.microsoft.com/office/drawing/2014/main" id="{2CDEF859-A698-800B-2EAC-84D9193DF841}"/>
              </a:ext>
            </a:extLst>
          </p:cNvPr>
          <p:cNvSpPr/>
          <p:nvPr/>
        </p:nvSpPr>
        <p:spPr bwMode="auto">
          <a:xfrm>
            <a:off x="854236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6. Data retrieving</a:t>
            </a:r>
          </a:p>
        </p:txBody>
      </p:sp>
      <p:sp>
        <p:nvSpPr>
          <p:cNvPr id="71" name="Rounded Rectangle 4">
            <a:extLst>
              <a:ext uri="{FF2B5EF4-FFF2-40B4-BE49-F238E27FC236}">
                <a16:creationId xmlns:a16="http://schemas.microsoft.com/office/drawing/2014/main" id="{C24D777A-83FD-C93C-8A74-EAC86D18B1D4}"/>
              </a:ext>
            </a:extLst>
          </p:cNvPr>
          <p:cNvSpPr/>
          <p:nvPr/>
        </p:nvSpPr>
        <p:spPr bwMode="auto">
          <a:xfrm>
            <a:off x="1014317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UI" pitchFamily="34" charset="0"/>
              </a:rPr>
              <a:t>Communication coordination: create user response based on retrieve data and send to User app</a:t>
            </a:r>
          </a:p>
        </p:txBody>
      </p:sp>
      <p:sp>
        <p:nvSpPr>
          <p:cNvPr id="75" name="Rounded Rectangle 5">
            <a:extLst>
              <a:ext uri="{FF2B5EF4-FFF2-40B4-BE49-F238E27FC236}">
                <a16:creationId xmlns:a16="http://schemas.microsoft.com/office/drawing/2014/main" id="{989A5609-5655-BC66-94AD-E9163E6EEF77}"/>
              </a:ext>
            </a:extLst>
          </p:cNvPr>
          <p:cNvSpPr/>
          <p:nvPr/>
        </p:nvSpPr>
        <p:spPr bwMode="auto">
          <a:xfrm>
            <a:off x="1014317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7. Orchestration</a:t>
            </a:r>
          </a:p>
        </p:txBody>
      </p:sp>
      <p:grpSp>
        <p:nvGrpSpPr>
          <p:cNvPr id="6" name="Group 5">
            <a:extLst>
              <a:ext uri="{FF2B5EF4-FFF2-40B4-BE49-F238E27FC236}">
                <a16:creationId xmlns:a16="http://schemas.microsoft.com/office/drawing/2014/main" id="{63586D0C-2D90-3BD2-9125-210ADD1B9E69}"/>
              </a:ext>
              <a:ext uri="{C183D7F6-B498-43B3-948B-1728B52AA6E4}">
                <adec:decorative xmlns:adec="http://schemas.microsoft.com/office/drawing/2017/decorative" val="1"/>
              </a:ext>
            </a:extLst>
          </p:cNvPr>
          <p:cNvGrpSpPr/>
          <p:nvPr/>
        </p:nvGrpSpPr>
        <p:grpSpPr>
          <a:xfrm>
            <a:off x="5664783" y="2158892"/>
            <a:ext cx="569891" cy="415129"/>
            <a:chOff x="878175" y="2720627"/>
            <a:chExt cx="3307848" cy="2409554"/>
          </a:xfrm>
          <a:effectLst>
            <a:outerShdw blurRad="63500" dist="127000" dir="2700000" algn="tl" rotWithShape="0">
              <a:prstClr val="black">
                <a:alpha val="20000"/>
              </a:prstClr>
            </a:outerShdw>
          </a:effectLst>
        </p:grpSpPr>
        <p:sp>
          <p:nvSpPr>
            <p:cNvPr id="8" name="Freeform: Shape 7">
              <a:extLst>
                <a:ext uri="{FF2B5EF4-FFF2-40B4-BE49-F238E27FC236}">
                  <a16:creationId xmlns:a16="http://schemas.microsoft.com/office/drawing/2014/main" id="{DF0E397E-1737-CD6B-BF86-BD27FE19EDD9}"/>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16370A26-518E-625A-8F12-62590B16ED0F}"/>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F7F29EF4-A1EC-4E00-A76D-023F632A8838}"/>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pic>
        <p:nvPicPr>
          <p:cNvPr id="42" name="Graphic 41">
            <a:extLst>
              <a:ext uri="{FF2B5EF4-FFF2-40B4-BE49-F238E27FC236}">
                <a16:creationId xmlns:a16="http://schemas.microsoft.com/office/drawing/2014/main" id="{36A5B028-CE4F-F262-F93C-6B8B6B3A9F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24985" y="2272051"/>
            <a:ext cx="548640" cy="548640"/>
          </a:xfrm>
          <a:prstGeom prst="rect">
            <a:avLst/>
          </a:prstGeom>
        </p:spPr>
      </p:pic>
      <p:pic>
        <p:nvPicPr>
          <p:cNvPr id="43" name="Graphic 42">
            <a:extLst>
              <a:ext uri="{FF2B5EF4-FFF2-40B4-BE49-F238E27FC236}">
                <a16:creationId xmlns:a16="http://schemas.microsoft.com/office/drawing/2014/main" id="{A26DD6EE-7E3F-0467-6F53-4E0C0F30F0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58021" y="2266490"/>
            <a:ext cx="548640" cy="548640"/>
          </a:xfrm>
          <a:prstGeom prst="rect">
            <a:avLst/>
          </a:prstGeom>
        </p:spPr>
      </p:pic>
    </p:spTree>
    <p:extLst>
      <p:ext uri="{BB962C8B-B14F-4D97-AF65-F5344CB8AC3E}">
        <p14:creationId xmlns:p14="http://schemas.microsoft.com/office/powerpoint/2010/main" val="339702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DCD2-1F56-0DB2-AA9F-F901D6A05EF9}"/>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FEA6DE05-20A1-DB59-E9D4-EC8AF648499A}"/>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C569137C-E72A-B556-A95B-110536DF8926}"/>
              </a:ext>
            </a:extLst>
          </p:cNvPr>
          <p:cNvGraphicFramePr>
            <a:graphicFrameLocks noGrp="1"/>
          </p:cNvGraphicFramePr>
          <p:nvPr>
            <p:extLst>
              <p:ext uri="{D42A27DB-BD31-4B8C-83A1-F6EECF244321}">
                <p14:modId xmlns:p14="http://schemas.microsoft.com/office/powerpoint/2010/main" val="223480291"/>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dirty="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11:10 – 11:50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79010696"/>
                  </a:ext>
                </a:extLst>
              </a:tr>
              <a:tr h="461037">
                <a:tc>
                  <a:txBody>
                    <a:bodyPr/>
                    <a:lstStyle/>
                    <a:p>
                      <a:pPr algn="ctr"/>
                      <a:r>
                        <a:rPr lang="en-US" sz="1800" dirty="0">
                          <a:solidFill>
                            <a:schemeClr val="bg1"/>
                          </a:solidFill>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99AD91B4-E782-DC51-A279-31AA2C7C16C3}"/>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195043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120" name="Rectangle: Rounded Corners 1119">
            <a:extLst>
              <a:ext uri="{FF2B5EF4-FFF2-40B4-BE49-F238E27FC236}">
                <a16:creationId xmlns:a16="http://schemas.microsoft.com/office/drawing/2014/main" id="{0445B098-3DEA-D8F4-3638-C9C7E76358BE}"/>
              </a:ext>
            </a:extLst>
          </p:cNvPr>
          <p:cNvSpPr/>
          <p:nvPr/>
        </p:nvSpPr>
        <p:spPr bwMode="auto">
          <a:xfrm>
            <a:off x="2924624" y="309566"/>
            <a:ext cx="7841277" cy="4621411"/>
          </a:xfrm>
          <a:prstGeom prst="roundRect">
            <a:avLst/>
          </a:prstGeom>
          <a:solidFill>
            <a:srgbClr val="10374E"/>
          </a:solid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6" name="Graphic 15">
            <a:extLst>
              <a:ext uri="{FF2B5EF4-FFF2-40B4-BE49-F238E27FC236}">
                <a16:creationId xmlns:a16="http://schemas.microsoft.com/office/drawing/2014/main" id="{DB51E5D3-BE62-B9A4-DA71-9090D73DC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3546" y="3379980"/>
            <a:ext cx="640080" cy="640080"/>
          </a:xfrm>
          <a:prstGeom prst="rect">
            <a:avLst/>
          </a:prstGeom>
        </p:spPr>
      </p:pic>
      <p:pic>
        <p:nvPicPr>
          <p:cNvPr id="18" name="Graphic 17">
            <a:extLst>
              <a:ext uri="{FF2B5EF4-FFF2-40B4-BE49-F238E27FC236}">
                <a16:creationId xmlns:a16="http://schemas.microsoft.com/office/drawing/2014/main" id="{51252EF4-BC5E-EBB1-6A0E-CC05E4B634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1760" y="2175663"/>
            <a:ext cx="640080" cy="640080"/>
          </a:xfrm>
          <a:prstGeom prst="rect">
            <a:avLst/>
          </a:prstGeom>
        </p:spPr>
      </p:pic>
      <p:pic>
        <p:nvPicPr>
          <p:cNvPr id="20" name="Graphic 19">
            <a:extLst>
              <a:ext uri="{FF2B5EF4-FFF2-40B4-BE49-F238E27FC236}">
                <a16:creationId xmlns:a16="http://schemas.microsoft.com/office/drawing/2014/main" id="{1938FADE-ABE2-6028-993C-DE2BB77DA2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7557" y="5545719"/>
            <a:ext cx="640080" cy="640080"/>
          </a:xfrm>
          <a:prstGeom prst="rect">
            <a:avLst/>
          </a:prstGeom>
        </p:spPr>
      </p:pic>
      <p:sp>
        <p:nvSpPr>
          <p:cNvPr id="1036" name="TextBox 1035">
            <a:extLst>
              <a:ext uri="{FF2B5EF4-FFF2-40B4-BE49-F238E27FC236}">
                <a16:creationId xmlns:a16="http://schemas.microsoft.com/office/drawing/2014/main" id="{7B39EC10-7E4C-44C6-30DE-13BF23A5F721}"/>
              </a:ext>
            </a:extLst>
          </p:cNvPr>
          <p:cNvSpPr txBox="1"/>
          <p:nvPr/>
        </p:nvSpPr>
        <p:spPr>
          <a:xfrm>
            <a:off x="599014" y="2576651"/>
            <a:ext cx="47288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(Chat)</a:t>
            </a:r>
          </a:p>
        </p:txBody>
      </p:sp>
      <p:sp>
        <p:nvSpPr>
          <p:cNvPr id="1041" name="TextBox 1040">
            <a:extLst>
              <a:ext uri="{FF2B5EF4-FFF2-40B4-BE49-F238E27FC236}">
                <a16:creationId xmlns:a16="http://schemas.microsoft.com/office/drawing/2014/main" id="{BD6C3E8B-0FB9-99A9-B2AF-4CDD19575F62}"/>
              </a:ext>
            </a:extLst>
          </p:cNvPr>
          <p:cNvSpPr txBox="1"/>
          <p:nvPr/>
        </p:nvSpPr>
        <p:spPr>
          <a:xfrm>
            <a:off x="66551" y="4025295"/>
            <a:ext cx="156132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(Document Upload)</a:t>
            </a:r>
          </a:p>
        </p:txBody>
      </p:sp>
      <p:sp>
        <p:nvSpPr>
          <p:cNvPr id="1047" name="TextBox 1046">
            <a:extLst>
              <a:ext uri="{FF2B5EF4-FFF2-40B4-BE49-F238E27FC236}">
                <a16:creationId xmlns:a16="http://schemas.microsoft.com/office/drawing/2014/main" id="{43B2C46D-8D90-BB16-37E8-6BAB1B5838FC}"/>
              </a:ext>
            </a:extLst>
          </p:cNvPr>
          <p:cNvSpPr txBox="1"/>
          <p:nvPr/>
        </p:nvSpPr>
        <p:spPr>
          <a:xfrm>
            <a:off x="1762043" y="4018717"/>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Entra ID</a:t>
            </a:r>
          </a:p>
        </p:txBody>
      </p:sp>
      <p:sp>
        <p:nvSpPr>
          <p:cNvPr id="1060" name="Rectangle: Rounded Corners 1059">
            <a:extLst>
              <a:ext uri="{FF2B5EF4-FFF2-40B4-BE49-F238E27FC236}">
                <a16:creationId xmlns:a16="http://schemas.microsoft.com/office/drawing/2014/main" id="{604EEF06-F21A-21F7-8668-C5E930A1F586}"/>
              </a:ext>
            </a:extLst>
          </p:cNvPr>
          <p:cNvSpPr/>
          <p:nvPr/>
        </p:nvSpPr>
        <p:spPr bwMode="auto">
          <a:xfrm>
            <a:off x="2924624" y="5172196"/>
            <a:ext cx="7841277" cy="1552081"/>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04" name="Graphic 1103">
            <a:extLst>
              <a:ext uri="{FF2B5EF4-FFF2-40B4-BE49-F238E27FC236}">
                <a16:creationId xmlns:a16="http://schemas.microsoft.com/office/drawing/2014/main" id="{C86A4DB9-A66E-EA0D-C600-29AFAE2F1D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05" y="3379980"/>
            <a:ext cx="640080" cy="640080"/>
          </a:xfrm>
          <a:prstGeom prst="rect">
            <a:avLst/>
          </a:prstGeom>
        </p:spPr>
      </p:pic>
      <p:pic>
        <p:nvPicPr>
          <p:cNvPr id="1128" name="Graphic 1127">
            <a:extLst>
              <a:ext uri="{FF2B5EF4-FFF2-40B4-BE49-F238E27FC236}">
                <a16:creationId xmlns:a16="http://schemas.microsoft.com/office/drawing/2014/main" id="{D6F0041F-8F41-285C-61E2-8C89381420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09" y="1930409"/>
            <a:ext cx="640080" cy="640080"/>
          </a:xfrm>
          <a:prstGeom prst="rect">
            <a:avLst/>
          </a:prstGeom>
        </p:spPr>
      </p:pic>
      <p:cxnSp>
        <p:nvCxnSpPr>
          <p:cNvPr id="1176" name="Straight Arrow Connector 1175">
            <a:extLst>
              <a:ext uri="{FF2B5EF4-FFF2-40B4-BE49-F238E27FC236}">
                <a16:creationId xmlns:a16="http://schemas.microsoft.com/office/drawing/2014/main" id="{60395C32-2CF7-3FEE-F528-BCB84FC75980}"/>
              </a:ext>
            </a:extLst>
          </p:cNvPr>
          <p:cNvCxnSpPr>
            <a:cxnSpLocks/>
            <a:stCxn id="28" idx="1"/>
            <a:endCxn id="1128" idx="3"/>
          </p:cNvCxnSpPr>
          <p:nvPr/>
        </p:nvCxnSpPr>
        <p:spPr>
          <a:xfrm flipH="1">
            <a:off x="1153189" y="2240807"/>
            <a:ext cx="604210" cy="9642"/>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82" name="Straight Arrow Connector 1181">
            <a:extLst>
              <a:ext uri="{FF2B5EF4-FFF2-40B4-BE49-F238E27FC236}">
                <a16:creationId xmlns:a16="http://schemas.microsoft.com/office/drawing/2014/main" id="{21176B90-EF4E-AED7-50E1-0B24DEC28047}"/>
              </a:ext>
            </a:extLst>
          </p:cNvPr>
          <p:cNvCxnSpPr>
            <a:cxnSpLocks/>
            <a:stCxn id="1104" idx="3"/>
            <a:endCxn id="16" idx="1"/>
          </p:cNvCxnSpPr>
          <p:nvPr/>
        </p:nvCxnSpPr>
        <p:spPr>
          <a:xfrm>
            <a:off x="1126685" y="3700020"/>
            <a:ext cx="626861" cy="0"/>
          </a:xfrm>
          <a:prstGeom prst="straightConnector1">
            <a:avLst/>
          </a:prstGeom>
          <a:ln w="3810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9" name="Straight Arrow Connector 1188">
            <a:extLst>
              <a:ext uri="{FF2B5EF4-FFF2-40B4-BE49-F238E27FC236}">
                <a16:creationId xmlns:a16="http://schemas.microsoft.com/office/drawing/2014/main" id="{A962A4B1-DDCC-FC67-9D0A-6D74D32EB8D8}"/>
              </a:ext>
            </a:extLst>
          </p:cNvPr>
          <p:cNvCxnSpPr>
            <a:cxnSpLocks/>
            <a:stCxn id="1135" idx="2"/>
            <a:endCxn id="32" idx="0"/>
          </p:cNvCxnSpPr>
          <p:nvPr/>
        </p:nvCxnSpPr>
        <p:spPr>
          <a:xfrm flipH="1">
            <a:off x="7195653" y="2726767"/>
            <a:ext cx="503" cy="635973"/>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02" name="TextBox 1201">
            <a:extLst>
              <a:ext uri="{FF2B5EF4-FFF2-40B4-BE49-F238E27FC236}">
                <a16:creationId xmlns:a16="http://schemas.microsoft.com/office/drawing/2014/main" id="{5E6D6314-9F15-2181-2A6A-60AAAF110E95}"/>
              </a:ext>
            </a:extLst>
          </p:cNvPr>
          <p:cNvSpPr txBox="1"/>
          <p:nvPr/>
        </p:nvSpPr>
        <p:spPr>
          <a:xfrm>
            <a:off x="3153708" y="6196099"/>
            <a:ext cx="64120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Monitor</a:t>
            </a:r>
          </a:p>
        </p:txBody>
      </p:sp>
      <p:sp>
        <p:nvSpPr>
          <p:cNvPr id="1203" name="TextBox 1202">
            <a:extLst>
              <a:ext uri="{FF2B5EF4-FFF2-40B4-BE49-F238E27FC236}">
                <a16:creationId xmlns:a16="http://schemas.microsoft.com/office/drawing/2014/main" id="{B43CDEFA-01B2-F46B-D36B-99FAA25A6311}"/>
              </a:ext>
            </a:extLst>
          </p:cNvPr>
          <p:cNvSpPr txBox="1"/>
          <p:nvPr/>
        </p:nvSpPr>
        <p:spPr>
          <a:xfrm>
            <a:off x="11210610" y="2792094"/>
            <a:ext cx="72827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Key Vault</a:t>
            </a:r>
          </a:p>
        </p:txBody>
      </p:sp>
      <p:grpSp>
        <p:nvGrpSpPr>
          <p:cNvPr id="44" name="Group 43">
            <a:extLst>
              <a:ext uri="{FF2B5EF4-FFF2-40B4-BE49-F238E27FC236}">
                <a16:creationId xmlns:a16="http://schemas.microsoft.com/office/drawing/2014/main" id="{37C8266D-745B-475F-77C4-59266A93D055}"/>
              </a:ext>
            </a:extLst>
          </p:cNvPr>
          <p:cNvGrpSpPr/>
          <p:nvPr/>
        </p:nvGrpSpPr>
        <p:grpSpPr>
          <a:xfrm>
            <a:off x="3383351" y="3371360"/>
            <a:ext cx="1018549" cy="779115"/>
            <a:chOff x="10709304" y="802477"/>
            <a:chExt cx="1018549" cy="779115"/>
          </a:xfrm>
        </p:grpSpPr>
        <p:pic>
          <p:nvPicPr>
            <p:cNvPr id="30" name="Graphic 29">
              <a:extLst>
                <a:ext uri="{FF2B5EF4-FFF2-40B4-BE49-F238E27FC236}">
                  <a16:creationId xmlns:a16="http://schemas.microsoft.com/office/drawing/2014/main" id="{7E7A1996-644D-B302-47C0-91C8A4FB6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9585" y="802477"/>
              <a:ext cx="640080" cy="640080"/>
            </a:xfrm>
            <a:prstGeom prst="rect">
              <a:avLst/>
            </a:prstGeom>
          </p:spPr>
        </p:pic>
        <p:sp>
          <p:nvSpPr>
            <p:cNvPr id="1211" name="TextBox 1210">
              <a:extLst>
                <a:ext uri="{FF2B5EF4-FFF2-40B4-BE49-F238E27FC236}">
                  <a16:creationId xmlns:a16="http://schemas.microsoft.com/office/drawing/2014/main" id="{7B652D18-9921-EA5F-8BC5-A442B0B54B72}"/>
                </a:ext>
              </a:extLst>
            </p:cNvPr>
            <p:cNvSpPr txBox="1"/>
            <p:nvPr/>
          </p:nvSpPr>
          <p:spPr>
            <a:xfrm>
              <a:off x="10709304" y="1366148"/>
              <a:ext cx="101854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Blob Storage</a:t>
              </a:r>
            </a:p>
          </p:txBody>
        </p:sp>
      </p:grpSp>
      <p:grpSp>
        <p:nvGrpSpPr>
          <p:cNvPr id="2" name="Group 1">
            <a:extLst>
              <a:ext uri="{FF2B5EF4-FFF2-40B4-BE49-F238E27FC236}">
                <a16:creationId xmlns:a16="http://schemas.microsoft.com/office/drawing/2014/main" id="{A1BEB4D0-C513-BB65-C9CF-912FE6B9A98D}"/>
              </a:ext>
            </a:extLst>
          </p:cNvPr>
          <p:cNvGrpSpPr/>
          <p:nvPr/>
        </p:nvGrpSpPr>
        <p:grpSpPr>
          <a:xfrm>
            <a:off x="6824870" y="3362740"/>
            <a:ext cx="742191" cy="775601"/>
            <a:chOff x="10848842" y="1832641"/>
            <a:chExt cx="742191" cy="775601"/>
          </a:xfrm>
        </p:grpSpPr>
        <p:pic>
          <p:nvPicPr>
            <p:cNvPr id="32" name="Graphic 31">
              <a:extLst>
                <a:ext uri="{FF2B5EF4-FFF2-40B4-BE49-F238E27FC236}">
                  <a16:creationId xmlns:a16="http://schemas.microsoft.com/office/drawing/2014/main" id="{7DEC616C-32D4-B5CA-0AD0-34E7CD3F00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99585" y="1832641"/>
              <a:ext cx="640080" cy="640080"/>
            </a:xfrm>
            <a:prstGeom prst="rect">
              <a:avLst/>
            </a:prstGeom>
          </p:spPr>
        </p:pic>
        <p:sp>
          <p:nvSpPr>
            <p:cNvPr id="1212" name="TextBox 1211">
              <a:extLst>
                <a:ext uri="{FF2B5EF4-FFF2-40B4-BE49-F238E27FC236}">
                  <a16:creationId xmlns:a16="http://schemas.microsoft.com/office/drawing/2014/main" id="{284EEF68-70C3-28AE-957B-D46386A9AD2A}"/>
                </a:ext>
              </a:extLst>
            </p:cNvPr>
            <p:cNvSpPr txBox="1"/>
            <p:nvPr/>
          </p:nvSpPr>
          <p:spPr>
            <a:xfrm>
              <a:off x="10848842" y="2392798"/>
              <a:ext cx="74219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AI Search</a:t>
              </a:r>
            </a:p>
          </p:txBody>
        </p:sp>
      </p:grpSp>
      <p:grpSp>
        <p:nvGrpSpPr>
          <p:cNvPr id="1077" name="Group 1076">
            <a:extLst>
              <a:ext uri="{FF2B5EF4-FFF2-40B4-BE49-F238E27FC236}">
                <a16:creationId xmlns:a16="http://schemas.microsoft.com/office/drawing/2014/main" id="{B5440DA1-CE35-1EC6-1672-6FBEE8493399}"/>
              </a:ext>
            </a:extLst>
          </p:cNvPr>
          <p:cNvGrpSpPr/>
          <p:nvPr/>
        </p:nvGrpSpPr>
        <p:grpSpPr>
          <a:xfrm>
            <a:off x="6752796" y="416931"/>
            <a:ext cx="859210" cy="793903"/>
            <a:chOff x="10788974" y="2862805"/>
            <a:chExt cx="859210" cy="793903"/>
          </a:xfrm>
        </p:grpSpPr>
        <p:pic>
          <p:nvPicPr>
            <p:cNvPr id="34" name="Graphic 33">
              <a:extLst>
                <a:ext uri="{FF2B5EF4-FFF2-40B4-BE49-F238E27FC236}">
                  <a16:creationId xmlns:a16="http://schemas.microsoft.com/office/drawing/2014/main" id="{DCD94FE9-864B-09A9-A73B-B59A0B5163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99585" y="2862805"/>
              <a:ext cx="640080" cy="640080"/>
            </a:xfrm>
            <a:prstGeom prst="rect">
              <a:avLst/>
            </a:prstGeom>
          </p:spPr>
        </p:pic>
        <p:sp>
          <p:nvSpPr>
            <p:cNvPr id="1213" name="TextBox 1212">
              <a:extLst>
                <a:ext uri="{FF2B5EF4-FFF2-40B4-BE49-F238E27FC236}">
                  <a16:creationId xmlns:a16="http://schemas.microsoft.com/office/drawing/2014/main" id="{E73FB141-10F3-6D31-FB58-B86572FA5D5A}"/>
                </a:ext>
              </a:extLst>
            </p:cNvPr>
            <p:cNvSpPr txBox="1"/>
            <p:nvPr/>
          </p:nvSpPr>
          <p:spPr>
            <a:xfrm>
              <a:off x="10788974" y="3441264"/>
              <a:ext cx="85921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CosmosDB</a:t>
              </a:r>
            </a:p>
          </p:txBody>
        </p:sp>
      </p:grpSp>
      <p:grpSp>
        <p:nvGrpSpPr>
          <p:cNvPr id="1078" name="Group 1077">
            <a:extLst>
              <a:ext uri="{FF2B5EF4-FFF2-40B4-BE49-F238E27FC236}">
                <a16:creationId xmlns:a16="http://schemas.microsoft.com/office/drawing/2014/main" id="{4E3ADF08-95AF-819B-56B2-4FDDDDE1BD1B}"/>
              </a:ext>
            </a:extLst>
          </p:cNvPr>
          <p:cNvGrpSpPr/>
          <p:nvPr/>
        </p:nvGrpSpPr>
        <p:grpSpPr>
          <a:xfrm>
            <a:off x="8460138" y="3377860"/>
            <a:ext cx="1104470" cy="848375"/>
            <a:chOff x="10666345" y="3892969"/>
            <a:chExt cx="1104470" cy="848375"/>
          </a:xfrm>
        </p:grpSpPr>
        <p:pic>
          <p:nvPicPr>
            <p:cNvPr id="36" name="Picture 35" descr="A blue and black logo&#10;&#10;Description automatically generated">
              <a:extLst>
                <a:ext uri="{FF2B5EF4-FFF2-40B4-BE49-F238E27FC236}">
                  <a16:creationId xmlns:a16="http://schemas.microsoft.com/office/drawing/2014/main" id="{FEC41E34-A77E-C4AC-C5CB-ABC984945E1F}"/>
                </a:ext>
              </a:extLst>
            </p:cNvPr>
            <p:cNvPicPr>
              <a:picLocks noChangeAspect="1"/>
            </p:cNvPicPr>
            <p:nvPr/>
          </p:nvPicPr>
          <p:blipFill rotWithShape="1">
            <a:blip r:embed="rId17"/>
            <a:srcRect r="1" b="1"/>
            <a:stretch/>
          </p:blipFill>
          <p:spPr>
            <a:xfrm>
              <a:off x="10902210" y="3892969"/>
              <a:ext cx="634830" cy="640080"/>
            </a:xfrm>
            <a:prstGeom prst="rect">
              <a:avLst/>
            </a:prstGeom>
            <a:noFill/>
          </p:spPr>
        </p:pic>
        <p:sp>
          <p:nvSpPr>
            <p:cNvPr id="1214" name="TextBox 1213">
              <a:extLst>
                <a:ext uri="{FF2B5EF4-FFF2-40B4-BE49-F238E27FC236}">
                  <a16:creationId xmlns:a16="http://schemas.microsoft.com/office/drawing/2014/main" id="{664EA6C4-FF68-4329-AACE-F0A50315AA0C}"/>
                </a:ext>
              </a:extLst>
            </p:cNvPr>
            <p:cNvSpPr txBox="1"/>
            <p:nvPr/>
          </p:nvSpPr>
          <p:spPr>
            <a:xfrm>
              <a:off x="10666345" y="4525900"/>
              <a:ext cx="11044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Azure OpenAI</a:t>
              </a:r>
            </a:p>
          </p:txBody>
        </p:sp>
      </p:grpSp>
      <p:sp>
        <p:nvSpPr>
          <p:cNvPr id="1216" name="TextBox 1215">
            <a:extLst>
              <a:ext uri="{FF2B5EF4-FFF2-40B4-BE49-F238E27FC236}">
                <a16:creationId xmlns:a16="http://schemas.microsoft.com/office/drawing/2014/main" id="{994880A3-230F-81A9-CB77-0990685F8C23}"/>
              </a:ext>
            </a:extLst>
          </p:cNvPr>
          <p:cNvSpPr txBox="1">
            <a:spLocks/>
          </p:cNvSpPr>
          <p:nvPr/>
        </p:nvSpPr>
        <p:spPr>
          <a:xfrm>
            <a:off x="32539" y="133722"/>
            <a:ext cx="3022718" cy="800219"/>
          </a:xfrm>
          <a:prstGeom prst="rect">
            <a:avLst/>
          </a:prstGeom>
          <a:noFill/>
        </p:spPr>
        <p:txBody>
          <a:bodyPr wrap="square" lIns="0" tIns="0" rIns="0" bIns="0"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Microhack</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Basic Architecture</a:t>
            </a:r>
          </a:p>
        </p:txBody>
      </p:sp>
      <p:sp>
        <p:nvSpPr>
          <p:cNvPr id="1232" name="TextBox 1231">
            <a:extLst>
              <a:ext uri="{FF2B5EF4-FFF2-40B4-BE49-F238E27FC236}">
                <a16:creationId xmlns:a16="http://schemas.microsoft.com/office/drawing/2014/main" id="{AA20AEAF-2E74-534B-0757-14C883EBEE0A}"/>
              </a:ext>
            </a:extLst>
          </p:cNvPr>
          <p:cNvSpPr txBox="1"/>
          <p:nvPr/>
        </p:nvSpPr>
        <p:spPr>
          <a:xfrm>
            <a:off x="6221047" y="5209666"/>
            <a:ext cx="178734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Logging &amp; Monitoring</a:t>
            </a:r>
          </a:p>
        </p:txBody>
      </p:sp>
      <p:pic>
        <p:nvPicPr>
          <p:cNvPr id="25" name="Graphic 24">
            <a:extLst>
              <a:ext uri="{FF2B5EF4-FFF2-40B4-BE49-F238E27FC236}">
                <a16:creationId xmlns:a16="http://schemas.microsoft.com/office/drawing/2014/main" id="{94383BA5-8A61-67F4-F03A-2FC040C0A7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19408" y="3370365"/>
            <a:ext cx="640080" cy="640080"/>
          </a:xfrm>
          <a:prstGeom prst="rect">
            <a:avLst/>
          </a:prstGeom>
        </p:spPr>
      </p:pic>
      <p:pic>
        <p:nvPicPr>
          <p:cNvPr id="26" name="Graphic 25">
            <a:extLst>
              <a:ext uri="{FF2B5EF4-FFF2-40B4-BE49-F238E27FC236}">
                <a16:creationId xmlns:a16="http://schemas.microsoft.com/office/drawing/2014/main" id="{A284A9AD-E1AE-91D0-37E9-069BAE08A9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68619" y="1916001"/>
            <a:ext cx="640080" cy="640080"/>
          </a:xfrm>
          <a:prstGeom prst="rect">
            <a:avLst/>
          </a:prstGeom>
        </p:spPr>
      </p:pic>
      <p:pic>
        <p:nvPicPr>
          <p:cNvPr id="28" name="Graphic 27">
            <a:extLst>
              <a:ext uri="{FF2B5EF4-FFF2-40B4-BE49-F238E27FC236}">
                <a16:creationId xmlns:a16="http://schemas.microsoft.com/office/drawing/2014/main" id="{81DC6E33-F27F-703A-6D49-223DC913C05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57399" y="1920767"/>
            <a:ext cx="640080" cy="640080"/>
          </a:xfrm>
          <a:prstGeom prst="rect">
            <a:avLst/>
          </a:prstGeom>
        </p:spPr>
      </p:pic>
      <p:pic>
        <p:nvPicPr>
          <p:cNvPr id="31" name="Graphic 30">
            <a:extLst>
              <a:ext uri="{FF2B5EF4-FFF2-40B4-BE49-F238E27FC236}">
                <a16:creationId xmlns:a16="http://schemas.microsoft.com/office/drawing/2014/main" id="{EA506022-7732-2EBA-C559-F35A2F3CE12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11724" y="5545719"/>
            <a:ext cx="640080" cy="640080"/>
          </a:xfrm>
          <a:prstGeom prst="rect">
            <a:avLst/>
          </a:prstGeom>
        </p:spPr>
      </p:pic>
      <p:pic>
        <p:nvPicPr>
          <p:cNvPr id="35" name="Graphic 34">
            <a:extLst>
              <a:ext uri="{FF2B5EF4-FFF2-40B4-BE49-F238E27FC236}">
                <a16:creationId xmlns:a16="http://schemas.microsoft.com/office/drawing/2014/main" id="{03419B86-7C0C-7416-9E6F-76BB8B7314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43183" y="5545719"/>
            <a:ext cx="640080" cy="640080"/>
          </a:xfrm>
          <a:prstGeom prst="rect">
            <a:avLst/>
          </a:prstGeom>
        </p:spPr>
      </p:pic>
      <p:cxnSp>
        <p:nvCxnSpPr>
          <p:cNvPr id="1055" name="Straight Arrow Connector 1054">
            <a:extLst>
              <a:ext uri="{FF2B5EF4-FFF2-40B4-BE49-F238E27FC236}">
                <a16:creationId xmlns:a16="http://schemas.microsoft.com/office/drawing/2014/main" id="{A31C8886-4C67-3A70-0198-A09041B01064}"/>
              </a:ext>
            </a:extLst>
          </p:cNvPr>
          <p:cNvCxnSpPr>
            <a:cxnSpLocks/>
            <a:stCxn id="25" idx="1"/>
            <a:endCxn id="30" idx="3"/>
          </p:cNvCxnSpPr>
          <p:nvPr/>
        </p:nvCxnSpPr>
        <p:spPr>
          <a:xfrm flipH="1">
            <a:off x="4213712" y="3690405"/>
            <a:ext cx="905696" cy="99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A85B7957-67AE-2C6F-5876-24B0EF8AD881}"/>
              </a:ext>
            </a:extLst>
          </p:cNvPr>
          <p:cNvCxnSpPr>
            <a:cxnSpLocks/>
            <a:stCxn id="32" idx="1"/>
            <a:endCxn id="25" idx="3"/>
          </p:cNvCxnSpPr>
          <p:nvPr/>
        </p:nvCxnSpPr>
        <p:spPr>
          <a:xfrm flipH="1">
            <a:off x="5759488" y="3682780"/>
            <a:ext cx="1116125" cy="762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F3F395F0-B409-2834-3BE6-98B15CDF4A8A}"/>
              </a:ext>
            </a:extLst>
          </p:cNvPr>
          <p:cNvCxnSpPr>
            <a:cxnSpLocks/>
            <a:stCxn id="36" idx="1"/>
            <a:endCxn id="32" idx="3"/>
          </p:cNvCxnSpPr>
          <p:nvPr/>
        </p:nvCxnSpPr>
        <p:spPr>
          <a:xfrm flipH="1" flipV="1">
            <a:off x="7515693" y="3682780"/>
            <a:ext cx="1180310" cy="15120"/>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1151">
            <a:extLst>
              <a:ext uri="{FF2B5EF4-FFF2-40B4-BE49-F238E27FC236}">
                <a16:creationId xmlns:a16="http://schemas.microsoft.com/office/drawing/2014/main" id="{4AF10B90-0FDA-CC26-4AE7-5853662399DA}"/>
              </a:ext>
            </a:extLst>
          </p:cNvPr>
          <p:cNvCxnSpPr>
            <a:cxnSpLocks/>
            <a:stCxn id="26" idx="3"/>
            <a:endCxn id="36" idx="0"/>
          </p:cNvCxnSpPr>
          <p:nvPr/>
        </p:nvCxnSpPr>
        <p:spPr>
          <a:xfrm>
            <a:off x="7508699" y="2236041"/>
            <a:ext cx="1504719" cy="1141819"/>
          </a:xfrm>
          <a:prstGeom prst="bentConnector2">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0" name="Straight Arrow Connector 1109">
            <a:extLst>
              <a:ext uri="{FF2B5EF4-FFF2-40B4-BE49-F238E27FC236}">
                <a16:creationId xmlns:a16="http://schemas.microsoft.com/office/drawing/2014/main" id="{6093C32A-CA6A-06FC-135E-B9A6195F21C8}"/>
              </a:ext>
            </a:extLst>
          </p:cNvPr>
          <p:cNvCxnSpPr>
            <a:cxnSpLocks/>
            <a:stCxn id="26" idx="0"/>
            <a:endCxn id="1213" idx="2"/>
          </p:cNvCxnSpPr>
          <p:nvPr/>
        </p:nvCxnSpPr>
        <p:spPr>
          <a:xfrm flipH="1" flipV="1">
            <a:off x="7182401" y="1210834"/>
            <a:ext cx="6258" cy="705167"/>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41619BAE-7B21-C428-34B1-9E815B86BCCB}"/>
              </a:ext>
            </a:extLst>
          </p:cNvPr>
          <p:cNvCxnSpPr>
            <a:cxnSpLocks/>
            <a:stCxn id="26" idx="1"/>
            <a:endCxn id="28" idx="3"/>
          </p:cNvCxnSpPr>
          <p:nvPr/>
        </p:nvCxnSpPr>
        <p:spPr>
          <a:xfrm flipH="1">
            <a:off x="2397479" y="2236041"/>
            <a:ext cx="4471140" cy="4766"/>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117" name="Graphic 1116">
            <a:extLst>
              <a:ext uri="{FF2B5EF4-FFF2-40B4-BE49-F238E27FC236}">
                <a16:creationId xmlns:a16="http://schemas.microsoft.com/office/drawing/2014/main" id="{680C2C25-B9BE-05A4-4589-6026CABA0D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06099" y="5545719"/>
            <a:ext cx="640080" cy="640080"/>
          </a:xfrm>
          <a:prstGeom prst="rect">
            <a:avLst/>
          </a:prstGeom>
        </p:spPr>
      </p:pic>
      <p:pic>
        <p:nvPicPr>
          <p:cNvPr id="1119" name="Graphic 1118">
            <a:extLst>
              <a:ext uri="{FF2B5EF4-FFF2-40B4-BE49-F238E27FC236}">
                <a16:creationId xmlns:a16="http://schemas.microsoft.com/office/drawing/2014/main" id="{1B6DD0EE-25F2-C607-E38A-7E92882E94B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74641" y="5545719"/>
            <a:ext cx="640080" cy="640080"/>
          </a:xfrm>
          <a:prstGeom prst="rect">
            <a:avLst/>
          </a:prstGeom>
        </p:spPr>
      </p:pic>
      <p:sp>
        <p:nvSpPr>
          <p:cNvPr id="1126" name="Rectangle: Rounded Corners 1125">
            <a:extLst>
              <a:ext uri="{FF2B5EF4-FFF2-40B4-BE49-F238E27FC236}">
                <a16:creationId xmlns:a16="http://schemas.microsoft.com/office/drawing/2014/main" id="{591A6447-4471-1866-11D9-140B63AA31B6}"/>
              </a:ext>
            </a:extLst>
          </p:cNvPr>
          <p:cNvSpPr/>
          <p:nvPr/>
        </p:nvSpPr>
        <p:spPr bwMode="auto">
          <a:xfrm>
            <a:off x="11048206" y="257970"/>
            <a:ext cx="1005591" cy="3280359"/>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29" name="Graphic 1128">
            <a:extLst>
              <a:ext uri="{FF2B5EF4-FFF2-40B4-BE49-F238E27FC236}">
                <a16:creationId xmlns:a16="http://schemas.microsoft.com/office/drawing/2014/main" id="{B398F00D-7233-4926-399A-0A7B3D50F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2811" y="476538"/>
            <a:ext cx="640080" cy="640080"/>
          </a:xfrm>
          <a:prstGeom prst="rect">
            <a:avLst/>
          </a:prstGeom>
        </p:spPr>
      </p:pic>
      <p:sp>
        <p:nvSpPr>
          <p:cNvPr id="1130" name="TextBox 1129">
            <a:extLst>
              <a:ext uri="{FF2B5EF4-FFF2-40B4-BE49-F238E27FC236}">
                <a16:creationId xmlns:a16="http://schemas.microsoft.com/office/drawing/2014/main" id="{52DD7455-C84A-EC47-4C0C-86D4A9DC7323}"/>
              </a:ext>
            </a:extLst>
          </p:cNvPr>
          <p:cNvSpPr txBox="1"/>
          <p:nvPr/>
        </p:nvSpPr>
        <p:spPr>
          <a:xfrm>
            <a:off x="11271506" y="1059883"/>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Entra ID</a:t>
            </a:r>
          </a:p>
        </p:txBody>
      </p:sp>
      <p:sp>
        <p:nvSpPr>
          <p:cNvPr id="1131" name="TextBox 1130">
            <a:extLst>
              <a:ext uri="{FF2B5EF4-FFF2-40B4-BE49-F238E27FC236}">
                <a16:creationId xmlns:a16="http://schemas.microsoft.com/office/drawing/2014/main" id="{8D4680BB-0F68-7213-B0A3-CCB768659A33}"/>
              </a:ext>
            </a:extLst>
          </p:cNvPr>
          <p:cNvSpPr txBox="1"/>
          <p:nvPr/>
        </p:nvSpPr>
        <p:spPr>
          <a:xfrm>
            <a:off x="4574094" y="6168010"/>
            <a:ext cx="111068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Watcher</a:t>
            </a:r>
          </a:p>
        </p:txBody>
      </p:sp>
      <p:sp>
        <p:nvSpPr>
          <p:cNvPr id="1132" name="TextBox 1131">
            <a:extLst>
              <a:ext uri="{FF2B5EF4-FFF2-40B4-BE49-F238E27FC236}">
                <a16:creationId xmlns:a16="http://schemas.microsoft.com/office/drawing/2014/main" id="{C29D600E-7746-7C2B-2FDC-B281AE0AC1FD}"/>
              </a:ext>
            </a:extLst>
          </p:cNvPr>
          <p:cNvSpPr txBox="1"/>
          <p:nvPr/>
        </p:nvSpPr>
        <p:spPr>
          <a:xfrm>
            <a:off x="6351431" y="6225625"/>
            <a:ext cx="104836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Log Analytics</a:t>
            </a:r>
          </a:p>
        </p:txBody>
      </p:sp>
      <p:sp>
        <p:nvSpPr>
          <p:cNvPr id="1133" name="TextBox 1132">
            <a:extLst>
              <a:ext uri="{FF2B5EF4-FFF2-40B4-BE49-F238E27FC236}">
                <a16:creationId xmlns:a16="http://schemas.microsoft.com/office/drawing/2014/main" id="{8BA75A47-D220-A70F-BEFC-6F311A487F03}"/>
              </a:ext>
            </a:extLst>
          </p:cNvPr>
          <p:cNvSpPr txBox="1"/>
          <p:nvPr/>
        </p:nvSpPr>
        <p:spPr>
          <a:xfrm>
            <a:off x="9687580" y="6168010"/>
            <a:ext cx="89928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Insights</a:t>
            </a:r>
          </a:p>
        </p:txBody>
      </p:sp>
      <p:sp>
        <p:nvSpPr>
          <p:cNvPr id="1135" name="TextBox 1134">
            <a:extLst>
              <a:ext uri="{FF2B5EF4-FFF2-40B4-BE49-F238E27FC236}">
                <a16:creationId xmlns:a16="http://schemas.microsoft.com/office/drawing/2014/main" id="{D7B1E324-E8B1-D8C3-FA2F-8A80452E383F}"/>
              </a:ext>
            </a:extLst>
          </p:cNvPr>
          <p:cNvSpPr txBox="1"/>
          <p:nvPr/>
        </p:nvSpPr>
        <p:spPr>
          <a:xfrm>
            <a:off x="6697621" y="2511323"/>
            <a:ext cx="99706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Orchestrator</a:t>
            </a:r>
          </a:p>
        </p:txBody>
      </p:sp>
      <p:sp>
        <p:nvSpPr>
          <p:cNvPr id="1138" name="TextBox 1137">
            <a:extLst>
              <a:ext uri="{FF2B5EF4-FFF2-40B4-BE49-F238E27FC236}">
                <a16:creationId xmlns:a16="http://schemas.microsoft.com/office/drawing/2014/main" id="{41107C00-5A6A-07F8-FDF3-51AA6E3DEE82}"/>
              </a:ext>
            </a:extLst>
          </p:cNvPr>
          <p:cNvSpPr txBox="1"/>
          <p:nvPr/>
        </p:nvSpPr>
        <p:spPr>
          <a:xfrm>
            <a:off x="5063316" y="3964428"/>
            <a:ext cx="73738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Ingestion</a:t>
            </a:r>
          </a:p>
        </p:txBody>
      </p:sp>
      <p:sp>
        <p:nvSpPr>
          <p:cNvPr id="1141" name="TextBox 1140">
            <a:extLst>
              <a:ext uri="{FF2B5EF4-FFF2-40B4-BE49-F238E27FC236}">
                <a16:creationId xmlns:a16="http://schemas.microsoft.com/office/drawing/2014/main" id="{84094E9D-4911-4CD1-1BB3-9798F71E2BA9}"/>
              </a:ext>
            </a:extLst>
          </p:cNvPr>
          <p:cNvSpPr txBox="1"/>
          <p:nvPr/>
        </p:nvSpPr>
        <p:spPr>
          <a:xfrm>
            <a:off x="1712752" y="2555807"/>
            <a:ext cx="73840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Web App</a:t>
            </a:r>
          </a:p>
        </p:txBody>
      </p:sp>
      <p:sp>
        <p:nvSpPr>
          <p:cNvPr id="1142" name="TextBox 1141">
            <a:extLst>
              <a:ext uri="{FF2B5EF4-FFF2-40B4-BE49-F238E27FC236}">
                <a16:creationId xmlns:a16="http://schemas.microsoft.com/office/drawing/2014/main" id="{B8F7C396-BD83-5E7E-370E-B1B0E68AAC88}"/>
              </a:ext>
            </a:extLst>
          </p:cNvPr>
          <p:cNvSpPr txBox="1"/>
          <p:nvPr/>
        </p:nvSpPr>
        <p:spPr>
          <a:xfrm>
            <a:off x="8092596" y="6193083"/>
            <a:ext cx="823944"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Dialogistic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Settings</a:t>
            </a:r>
          </a:p>
        </p:txBody>
      </p:sp>
      <p:cxnSp>
        <p:nvCxnSpPr>
          <p:cNvPr id="1143" name="Straight Arrow Connector 1142">
            <a:extLst>
              <a:ext uri="{FF2B5EF4-FFF2-40B4-BE49-F238E27FC236}">
                <a16:creationId xmlns:a16="http://schemas.microsoft.com/office/drawing/2014/main" id="{31F2AEA0-5697-E782-DD77-1E33E17D893D}"/>
              </a:ext>
            </a:extLst>
          </p:cNvPr>
          <p:cNvCxnSpPr>
            <a:cxnSpLocks/>
            <a:stCxn id="30" idx="1"/>
            <a:endCxn id="16" idx="3"/>
          </p:cNvCxnSpPr>
          <p:nvPr/>
        </p:nvCxnSpPr>
        <p:spPr>
          <a:xfrm flipH="1">
            <a:off x="2393626" y="3691400"/>
            <a:ext cx="1180006" cy="8620"/>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147" name="TextBox 1146">
            <a:extLst>
              <a:ext uri="{FF2B5EF4-FFF2-40B4-BE49-F238E27FC236}">
                <a16:creationId xmlns:a16="http://schemas.microsoft.com/office/drawing/2014/main" id="{BFE6896F-6DE6-0DD2-DBAB-5E529DD04584}"/>
              </a:ext>
            </a:extLst>
          </p:cNvPr>
          <p:cNvSpPr txBox="1"/>
          <p:nvPr/>
        </p:nvSpPr>
        <p:spPr>
          <a:xfrm>
            <a:off x="3345841" y="514585"/>
            <a:ext cx="166250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Retrieval Augmented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Generation</a:t>
            </a:r>
          </a:p>
        </p:txBody>
      </p:sp>
    </p:spTree>
    <p:extLst>
      <p:ext uri="{BB962C8B-B14F-4D97-AF65-F5344CB8AC3E}">
        <p14:creationId xmlns:p14="http://schemas.microsoft.com/office/powerpoint/2010/main" val="704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Hands</a:t>
            </a:r>
            <a:r>
              <a:rPr lang="en-US" b="1">
                <a:gradFill flip="none" rotWithShape="1">
                  <a:gsLst>
                    <a:gs pos="12000">
                      <a:srgbClr val="D59ED7"/>
                    </a:gs>
                    <a:gs pos="86000">
                      <a:srgbClr val="8DC8E8"/>
                    </a:gs>
                  </a:gsLst>
                  <a:lin ang="18900000" scaled="1"/>
                  <a:tileRect/>
                </a:gradFill>
                <a:latin typeface="Segoe UI Semibold"/>
              </a:rPr>
              <a:t>-On Hack</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3</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E58699D4-19AD-2CE9-C9C7-B6C758DA939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37184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D413546A-3B26-99DA-306F-029301A93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CA887-C34A-7D8E-DDE3-30CCE8BC023B}"/>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38ECB61-40EE-C41C-24CC-2CD1302E2730}"/>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674A50B1-C8C1-5422-E4EE-82B4CEE29D9D}"/>
              </a:ext>
            </a:extLst>
          </p:cNvPr>
          <p:cNvGraphicFramePr>
            <a:graphicFrameLocks noGrp="1"/>
          </p:cNvGraphicFramePr>
          <p:nvPr>
            <p:extLst>
              <p:ext uri="{D42A27DB-BD31-4B8C-83A1-F6EECF244321}">
                <p14:modId xmlns:p14="http://schemas.microsoft.com/office/powerpoint/2010/main" val="15067407"/>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11:20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11:20 – 12:00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Hands-On Hack</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60 mins</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11:50 – 12:50 P.M. (EST)</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76749239"/>
                  </a:ext>
                </a:extLst>
              </a:tr>
              <a:tr h="461037">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Break</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10 mins</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12:50 – 1:00 P.M. (EST)</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Hands-On Hack</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60 mins</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1:00 – 2:00 P.M. (EST)</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6029E0D6-1479-4C76-7D71-20BAEEC5155F}"/>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3" name="TextBox 2">
            <a:extLst>
              <a:ext uri="{FF2B5EF4-FFF2-40B4-BE49-F238E27FC236}">
                <a16:creationId xmlns:a16="http://schemas.microsoft.com/office/drawing/2014/main" id="{FD22759B-B84D-7AF6-EA07-D4F6072A73FD}"/>
              </a:ext>
            </a:extLst>
          </p:cNvPr>
          <p:cNvSpPr txBox="1"/>
          <p:nvPr/>
        </p:nvSpPr>
        <p:spPr>
          <a:xfrm>
            <a:off x="2602753" y="5881594"/>
            <a:ext cx="7571303" cy="369332"/>
          </a:xfrm>
          <a:prstGeom prst="rect">
            <a:avLst/>
          </a:prstGeom>
          <a:noFill/>
        </p:spPr>
        <p:txBody>
          <a:bodyPr wrap="none" rtlCol="0">
            <a:spAutoFit/>
          </a:bodyPr>
          <a:lstStyle/>
          <a:p>
            <a:r>
              <a:rPr lang="en-US">
                <a:solidFill>
                  <a:schemeClr val="bg1"/>
                </a:solidFill>
              </a:rPr>
              <a:t>GitHub: 	</a:t>
            </a:r>
            <a:r>
              <a:rPr lang="en-US">
                <a:solidFill>
                  <a:srgbClr val="00B0F0"/>
                </a:solidFill>
                <a:hlinkClick r:id="rId4">
                  <a:extLst>
                    <a:ext uri="{A12FA001-AC4F-418D-AE19-62706E023703}">
                      <ahyp:hlinkClr xmlns:ahyp="http://schemas.microsoft.com/office/drawing/2018/hyperlinkcolor" val="tx"/>
                    </a:ext>
                  </a:extLst>
                </a:hlinkClick>
              </a:rPr>
              <a:t>https://github.com/Boykai/octo-microhack-rag-ai-and-your-data</a:t>
            </a:r>
            <a:r>
              <a:rPr lang="en-US">
                <a:solidFill>
                  <a:srgbClr val="00B0F0"/>
                </a:solidFill>
              </a:rPr>
              <a:t> </a:t>
            </a:r>
            <a:r>
              <a:rPr lang="en-US">
                <a:solidFill>
                  <a:schemeClr val="bg1"/>
                </a:solidFill>
              </a:rPr>
              <a:t>	</a:t>
            </a:r>
            <a:endParaRPr lang="en-US"/>
          </a:p>
        </p:txBody>
      </p:sp>
    </p:spTree>
    <p:extLst>
      <p:ext uri="{BB962C8B-B14F-4D97-AF65-F5344CB8AC3E}">
        <p14:creationId xmlns:p14="http://schemas.microsoft.com/office/powerpoint/2010/main" val="1372010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Break</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4</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116AB21F-6A99-5326-7895-B4E459684060}"/>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386924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BD022E9-AFB4-63DC-68AA-F3617EC1E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39256-24C0-F1B8-E6C7-C17371BAD85E}"/>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47E7FE8B-C7F1-613D-3529-1A04D822E8D8}"/>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ACA3C1F8-524B-283B-08B2-1F709335FFF8}"/>
              </a:ext>
            </a:extLst>
          </p:cNvPr>
          <p:cNvGraphicFramePr>
            <a:graphicFrameLocks noGrp="1"/>
          </p:cNvGraphicFramePr>
          <p:nvPr>
            <p:extLst>
              <p:ext uri="{D42A27DB-BD31-4B8C-83A1-F6EECF244321}">
                <p14:modId xmlns:p14="http://schemas.microsoft.com/office/powerpoint/2010/main" val="2240370164"/>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11:20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11:20 – 12:00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4981778"/>
                  </a:ext>
                </a:extLst>
              </a:tr>
              <a:tr h="461037">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Break</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10 mins</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12:50 – 1:00 P.M. (EST)</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5BDE91AB-6E67-62B0-E1BA-5AAC6A29D990}"/>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31141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Show &amp; Tell</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5</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543ACDC-D6C5-15E2-F97F-171A44E1060F}"/>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11497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C80C2D2D-3211-6DD8-E94A-78CAC34C6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7D6E9-38A3-D65F-5F10-69F5903B8CEB}"/>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C0A44491-B1D9-8680-F1FC-67FF83F680F8}"/>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55120DED-9CB4-82C5-CF2A-C0F0F5CE44E7}"/>
              </a:ext>
            </a:extLst>
          </p:cNvPr>
          <p:cNvGraphicFramePr>
            <a:graphicFrameLocks noGrp="1"/>
          </p:cNvGraphicFramePr>
          <p:nvPr>
            <p:extLst>
              <p:ext uri="{D42A27DB-BD31-4B8C-83A1-F6EECF244321}">
                <p14:modId xmlns:p14="http://schemas.microsoft.com/office/powerpoint/2010/main" val="1950001875"/>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11:20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11:20 – 12:00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dirty="0">
                          <a:solidFill>
                            <a:schemeClr val="bg1"/>
                          </a:solidFill>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0691590"/>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Show &amp; Tell</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45 mins</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2:00 – 2:45 P.M. (EST)</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11D9CB48-E182-4793-8D68-FC794F58A71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3067808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A0B316A-2C70-B428-E786-760AC228474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BE9672-5AC8-BB73-7C7C-D79FFEA73A7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407857CB-5768-0FC1-EB75-AA552762DE1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 name="TextBox 1">
            <a:extLst>
              <a:ext uri="{FF2B5EF4-FFF2-40B4-BE49-F238E27FC236}">
                <a16:creationId xmlns:a16="http://schemas.microsoft.com/office/drawing/2014/main" id="{8AF58ED8-5768-8D9F-86B8-893AB9015129}"/>
              </a:ext>
            </a:extLst>
          </p:cNvPr>
          <p:cNvSpPr txBox="1"/>
          <p:nvPr/>
        </p:nvSpPr>
        <p:spPr>
          <a:xfrm>
            <a:off x="1567013" y="885696"/>
            <a:ext cx="9012082" cy="461664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Instructions:</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Each team will have 5 minutes to share their topics.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Make sure that everyone speaks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Make sure that everyone is on camera when they are speaking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There are no wrong answers and no penalty for not having finished (but we </a:t>
            </a:r>
            <a:br>
              <a:rPr kumimoji="0" lang="en-US" sz="2000" b="0" i="0" u="none" strike="noStrike" kern="1200" cap="none" spc="0" normalizeH="0" baseline="0" noProof="0">
                <a:ln>
                  <a:noFill/>
                </a:ln>
                <a:solidFill>
                  <a:schemeClr val="bg1"/>
                </a:solidFill>
                <a:effectLst/>
                <a:uLnTx/>
                <a:uFillTx/>
                <a:latin typeface="Segoe Sans Text"/>
                <a:ea typeface="+mn-ea"/>
                <a:cs typeface="+mn-cs"/>
              </a:rPr>
            </a:br>
            <a:r>
              <a:rPr kumimoji="0" lang="en-US" sz="2000" b="0" i="0" u="none" strike="noStrike" kern="1200" cap="none" spc="0" normalizeH="0" baseline="0" noProof="0">
                <a:ln>
                  <a:noFill/>
                </a:ln>
                <a:solidFill>
                  <a:schemeClr val="bg1"/>
                </a:solidFill>
                <a:effectLst/>
                <a:uLnTx/>
                <a:uFillTx/>
                <a:latin typeface="Segoe Sans Text"/>
                <a:ea typeface="+mn-ea"/>
                <a:cs typeface="+mn-cs"/>
              </a:rPr>
              <a:t>would love to know what held you back from finishing) </a:t>
            </a:r>
            <a:endParaRPr lang="en-US" sz="2000">
              <a:solidFill>
                <a:schemeClr val="bg1"/>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2000" noProof="0">
              <a:solidFill>
                <a:schemeClr val="bg1"/>
              </a:solidFill>
              <a:latin typeface="Segoe Sans Text"/>
            </a:endParaRPr>
          </a:p>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Topics to Share for Show &amp; Tell:</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indent="-342900">
              <a:buFont typeface="Arial" panose="020B0604020202020204" pitchFamily="34" charset="0"/>
              <a:buChar char="•"/>
              <a:defRPr/>
            </a:pPr>
            <a:r>
              <a:rPr lang="en-US" sz="2000">
                <a:solidFill>
                  <a:schemeClr val="bg1"/>
                </a:solidFill>
                <a:latin typeface="Segoe Sans Text"/>
              </a:rPr>
              <a:t>Name one thing you learned</a:t>
            </a:r>
          </a:p>
          <a:p>
            <a:pPr marL="342900" indent="-342900">
              <a:buFont typeface="Arial" panose="020B0604020202020204" pitchFamily="34" charset="0"/>
              <a:buChar char="•"/>
              <a:defRPr/>
            </a:pPr>
            <a:r>
              <a:rPr lang="en-US" sz="2000">
                <a:solidFill>
                  <a:schemeClr val="bg1"/>
                </a:solidFill>
                <a:latin typeface="Segoe Sans Text"/>
              </a:rPr>
              <a:t>What was more difficult than you expected?</a:t>
            </a:r>
          </a:p>
          <a:p>
            <a:pPr marL="342900" indent="-342900">
              <a:buFont typeface="Arial" panose="020B0604020202020204" pitchFamily="34" charset="0"/>
              <a:buChar char="•"/>
              <a:defRPr/>
            </a:pPr>
            <a:r>
              <a:rPr lang="en-US" sz="2000">
                <a:solidFill>
                  <a:schemeClr val="bg1"/>
                </a:solidFill>
                <a:latin typeface="Segoe Sans Text"/>
              </a:rPr>
              <a:t>What surprised you the most?</a:t>
            </a:r>
          </a:p>
          <a:p>
            <a:pPr marL="342900" indent="-342900">
              <a:buFont typeface="Arial" panose="020B0604020202020204" pitchFamily="34" charset="0"/>
              <a:buChar char="•"/>
              <a:defRPr/>
            </a:pPr>
            <a:r>
              <a:rPr lang="en-US" sz="2000">
                <a:solidFill>
                  <a:schemeClr val="bg1"/>
                </a:solidFill>
                <a:latin typeface="Segoe Sans Text"/>
              </a:rPr>
              <a:t>What do you think will be the biggest pushback from your customer as they </a:t>
            </a:r>
            <a:br>
              <a:rPr lang="en-US" sz="2000">
                <a:solidFill>
                  <a:schemeClr val="bg1"/>
                </a:solidFill>
                <a:latin typeface="Segoe Sans Text"/>
              </a:rPr>
            </a:br>
            <a:r>
              <a:rPr lang="en-US" sz="2000">
                <a:solidFill>
                  <a:schemeClr val="bg1"/>
                </a:solidFill>
                <a:latin typeface="Segoe Sans Text"/>
              </a:rPr>
              <a:t>look to adopt this technology?</a:t>
            </a:r>
          </a:p>
          <a:p>
            <a:pPr marL="342900" indent="-342900">
              <a:buFont typeface="Arial" panose="020B0604020202020204" pitchFamily="34" charset="0"/>
              <a:buChar char="•"/>
              <a:defRPr/>
            </a:pPr>
            <a:r>
              <a:rPr lang="en-US" sz="2000">
                <a:solidFill>
                  <a:schemeClr val="bg1"/>
                </a:solidFill>
                <a:latin typeface="Segoe Sans Text"/>
              </a:rPr>
              <a:t>Did you have any showstoppers?</a:t>
            </a:r>
          </a:p>
        </p:txBody>
      </p:sp>
    </p:spTree>
    <p:extLst>
      <p:ext uri="{BB962C8B-B14F-4D97-AF65-F5344CB8AC3E}">
        <p14:creationId xmlns:p14="http://schemas.microsoft.com/office/powerpoint/2010/main" val="267207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Close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6</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02878802-1217-0501-74E3-AC8BD0B819D8}"/>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1279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B4B5FB4F-7A08-D788-C54D-9214FBF36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789EC-5701-1CA2-ADE5-AAD8626B7570}"/>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8364FBC-44BB-79BF-BA4F-552DED9B4C5D}"/>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2D4EDE2B-38E5-D87B-2869-DC2D32C1D44B}"/>
              </a:ext>
            </a:extLst>
          </p:cNvPr>
          <p:cNvGraphicFramePr>
            <a:graphicFrameLocks noGrp="1"/>
          </p:cNvGraphicFramePr>
          <p:nvPr>
            <p:extLst>
              <p:ext uri="{D42A27DB-BD31-4B8C-83A1-F6EECF244321}">
                <p14:modId xmlns:p14="http://schemas.microsoft.com/office/powerpoint/2010/main" val="2691120705"/>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11:20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11:20 – 12:00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dirty="0">
                          <a:solidFill>
                            <a:schemeClr val="bg1"/>
                          </a:solidFill>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6416511"/>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Close</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15 mins</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dirty="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2:45 – 3:00 P.M. (EST)</a:t>
                      </a:r>
                      <a:endParaRPr lang="en-US" sz="180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DC5C9B2B-F82A-D9CE-0681-04B236988A1B}"/>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244852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Welcome &amp; Introductions</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1</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856DDEF-C650-B24F-2833-D520DC6C747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234001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399EA1CC-9BA7-9753-34A2-5D0381734D5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3A5083A-4C6F-F59D-4FDB-D562FE76D69D}"/>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A0F7B56B-FC44-3888-0792-19DE832E76D8}"/>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7AEAB638-AB6B-3DCC-1120-073B36633ED9}"/>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BA2C3531-755B-27DE-837B-370734F09F4D}"/>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3096AA0B-E9D9-C194-919A-BFF07BF37BAB}"/>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0E53114C-3ADD-4328-42C9-59F4FB60C36E}"/>
              </a:ext>
            </a:extLst>
          </p:cNvPr>
          <p:cNvSpPr txBox="1"/>
          <p:nvPr/>
        </p:nvSpPr>
        <p:spPr>
          <a:xfrm>
            <a:off x="6793543" y="5498356"/>
            <a:ext cx="5998464" cy="12035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B0F0"/>
                </a:solidFill>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rPr>
              <a:t>Microhack Feedback Form</a:t>
            </a:r>
            <a:endParaRPr kumimoji="0" lang="en-US" sz="1600" b="0" i="0" u="none" strike="noStrike" kern="1200" cap="none" spc="0" normalizeH="0" baseline="0" noProof="0">
              <a:ln>
                <a:noFill/>
              </a:ln>
              <a:solidFill>
                <a:srgbClr val="00B0F0"/>
              </a:soli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0AF2B3D4-2E3D-F501-BF1E-78E11D69D511}"/>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extBox 13">
            <a:extLst>
              <a:ext uri="{FF2B5EF4-FFF2-40B4-BE49-F238E27FC236}">
                <a16:creationId xmlns:a16="http://schemas.microsoft.com/office/drawing/2014/main" id="{C5F568D9-BDCA-F249-8277-5CACFCDE48E0}"/>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Microhack Feedback</a:t>
            </a:r>
          </a:p>
        </p:txBody>
      </p:sp>
      <p:pic>
        <p:nvPicPr>
          <p:cNvPr id="5" name="Picture 4">
            <a:extLst>
              <a:ext uri="{FF2B5EF4-FFF2-40B4-BE49-F238E27FC236}">
                <a16:creationId xmlns:a16="http://schemas.microsoft.com/office/drawing/2014/main" id="{912211E8-AB26-9124-1E35-F44D050813EA}"/>
              </a:ext>
            </a:extLst>
          </p:cNvPr>
          <p:cNvPicPr>
            <a:picLocks noChangeAspect="1"/>
          </p:cNvPicPr>
          <p:nvPr/>
        </p:nvPicPr>
        <p:blipFill>
          <a:blip r:embed="rId8"/>
          <a:stretch>
            <a:fillRect/>
          </a:stretch>
        </p:blipFill>
        <p:spPr>
          <a:xfrm>
            <a:off x="5972540" y="1258401"/>
            <a:ext cx="4150857" cy="4114800"/>
          </a:xfrm>
          <a:prstGeom prst="rect">
            <a:avLst/>
          </a:prstGeom>
        </p:spPr>
      </p:pic>
      <p:sp>
        <p:nvSpPr>
          <p:cNvPr id="10" name="TextBox 9">
            <a:extLst>
              <a:ext uri="{FF2B5EF4-FFF2-40B4-BE49-F238E27FC236}">
                <a16:creationId xmlns:a16="http://schemas.microsoft.com/office/drawing/2014/main" id="{21974827-07A4-9D60-8528-F3676F74D644}"/>
              </a:ext>
            </a:extLst>
          </p:cNvPr>
          <p:cNvSpPr txBox="1"/>
          <p:nvPr/>
        </p:nvSpPr>
        <p:spPr>
          <a:xfrm>
            <a:off x="5742075" y="475574"/>
            <a:ext cx="5055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Your feedback is essential for shaping future Microhacks and enhancing the experience. </a:t>
            </a:r>
            <a:endParaRPr kumimoji="0" lang="en-US" sz="14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4FB1F97C-380D-BBA8-8DF3-2BC3722E2B71}"/>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want to hear from you!</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spTree>
    <p:extLst>
      <p:ext uri="{BB962C8B-B14F-4D97-AF65-F5344CB8AC3E}">
        <p14:creationId xmlns:p14="http://schemas.microsoft.com/office/powerpoint/2010/main" val="383778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5B45AEFC-1EF7-E5EA-C431-199438ECFAF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FA038C1-7C4A-F50B-9166-8536E3D630D1}"/>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ED203284-0117-2C01-CCEF-285C78E48C59}"/>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07FA445C-1133-4400-1511-A39F83932F6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4836EB43-3EE6-0CE7-40F6-679A129A551A}"/>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End</a:t>
            </a:r>
            <a:endParaRPr lang="en-IN" spc="0">
              <a:solidFill>
                <a:schemeClr val="bg1"/>
              </a:solidFill>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37B5AD25-EC2A-E597-47B7-3360526F974F}"/>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2" name="Picture 1">
            <a:extLst>
              <a:ext uri="{FF2B5EF4-FFF2-40B4-BE49-F238E27FC236}">
                <a16:creationId xmlns:a16="http://schemas.microsoft.com/office/drawing/2014/main" id="{D4CDD84F-C25F-2DA8-0F39-BE86276A882B}"/>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34527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DDD3EC5-7BF3-594C-ACA9-C409D44A7C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D371B91-AB4D-BED3-65D9-FA5773E2A247}"/>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5A45402D-22EB-3E04-7FF9-02DFECE5F7AA}"/>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6F9419FB-5BE2-568A-BBF6-96EFEC42BE13}"/>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A1F74964-B03B-E435-40D4-DD3601938F93}"/>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CB927349-0DDC-D996-48AA-10C67190F111}"/>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B1A59309-13C3-CAA1-886D-4585576E9A4F}"/>
              </a:ext>
            </a:extLst>
          </p:cNvPr>
          <p:cNvSpPr txBox="1"/>
          <p:nvPr/>
        </p:nvSpPr>
        <p:spPr>
          <a:xfrm>
            <a:off x="4789178" y="1864391"/>
            <a:ext cx="5998464" cy="4129015"/>
          </a:xfrm>
          <a:prstGeom prst="rect">
            <a:avLst/>
          </a:prstGeom>
          <a:noFill/>
        </p:spPr>
        <p:txBody>
          <a:bodyPr wrap="square">
            <a:spAutoFit/>
          </a:bodyPr>
          <a:lstStyle/>
          <a:p>
            <a:pPr marL="57150" marR="0" lvl="0" indent="0" algn="l"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 it Real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Hands-on experience that translates directly to customer solutions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Key Resources: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Access essential tools and demos for continuous learning.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Deepen Expertise: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Build critical technical skills in priority areas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Collaborative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Work with peers and experts in a team-driven setting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Lasting Impact: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Equip teams to deliver more value and innovation to customers</a:t>
            </a:r>
            <a:endParaRPr kumimoji="0" lang="en-US" sz="16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C8D6A2BD-ABEA-7542-69D5-CEFFC41F1718}"/>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extBox 13">
            <a:extLst>
              <a:ext uri="{FF2B5EF4-FFF2-40B4-BE49-F238E27FC236}">
                <a16:creationId xmlns:a16="http://schemas.microsoft.com/office/drawing/2014/main" id="{146BC051-365F-B7AA-53CC-772632483BB9}"/>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Microhack Goals</a:t>
            </a:r>
          </a:p>
        </p:txBody>
      </p:sp>
      <p:sp>
        <p:nvSpPr>
          <p:cNvPr id="16" name="TextBox 15">
            <a:extLst>
              <a:ext uri="{FF2B5EF4-FFF2-40B4-BE49-F238E27FC236}">
                <a16:creationId xmlns:a16="http://schemas.microsoft.com/office/drawing/2014/main" id="{BDFC9DF0-4042-20D9-8E34-07DA5852482F}"/>
              </a:ext>
            </a:extLst>
          </p:cNvPr>
          <p:cNvSpPr txBox="1"/>
          <p:nvPr/>
        </p:nvSpPr>
        <p:spPr>
          <a:xfrm>
            <a:off x="4870095" y="477438"/>
            <a:ext cx="6141110" cy="535531"/>
          </a:xfrm>
          <a:prstGeom prst="rect">
            <a:avLst/>
          </a:prstGeom>
          <a:noFill/>
        </p:spPr>
        <p:txBody>
          <a:bodyPr wrap="square">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Build technical skills through hands-on application in key areas, while fostering a sense of community and collaboration.</a:t>
            </a:r>
            <a:endParaRPr kumimoji="0" lang="en-US" sz="1600" b="0" i="1" u="none" strike="noStrike" kern="1200" cap="none" spc="-50" normalizeH="0" baseline="0" noProof="0">
              <a:ln w="3175">
                <a:noFill/>
              </a:ln>
              <a:solidFill>
                <a:srgbClr val="D59E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48405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CE0B42E-52DC-8541-837A-79448373A6E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6D68972D-38D5-3C3B-87E5-6671F9E6B01F}"/>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C7C8327D-A21A-2CB1-7816-2867AC0B0961}"/>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62C0C58A-D85B-5776-F7D0-4408FA2C6CCB}"/>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75332832-B287-CA24-F5D8-AD0CFBD870A8}"/>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4F21E360-7232-4B8D-DC87-BA57E3A764E2}"/>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pic>
        <p:nvPicPr>
          <p:cNvPr id="12" name="Picture 11">
            <a:extLst>
              <a:ext uri="{FF2B5EF4-FFF2-40B4-BE49-F238E27FC236}">
                <a16:creationId xmlns:a16="http://schemas.microsoft.com/office/drawing/2014/main" id="{B0A4A76F-EA9F-E674-8EC2-4FA909D23E4B}"/>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extBox 13">
            <a:extLst>
              <a:ext uri="{FF2B5EF4-FFF2-40B4-BE49-F238E27FC236}">
                <a16:creationId xmlns:a16="http://schemas.microsoft.com/office/drawing/2014/main" id="{72574F54-E2FA-09C0-2CD7-2357906C21CE}"/>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Microhack Feedback</a:t>
            </a:r>
          </a:p>
        </p:txBody>
      </p:sp>
      <p:sp>
        <p:nvSpPr>
          <p:cNvPr id="10" name="TextBox 9">
            <a:extLst>
              <a:ext uri="{FF2B5EF4-FFF2-40B4-BE49-F238E27FC236}">
                <a16:creationId xmlns:a16="http://schemas.microsoft.com/office/drawing/2014/main" id="{95AA0F34-DCD7-987A-AF7C-760E29F6BB4C}"/>
              </a:ext>
            </a:extLst>
          </p:cNvPr>
          <p:cNvSpPr txBox="1"/>
          <p:nvPr/>
        </p:nvSpPr>
        <p:spPr>
          <a:xfrm>
            <a:off x="5742075" y="475574"/>
            <a:ext cx="5055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Your feedback is essential for shaping future Microhacks and enhancing the experience. </a:t>
            </a:r>
            <a:endParaRPr kumimoji="0" lang="en-US" sz="14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AA3C8D4A-D271-8275-3C4D-C4E6AA083D33}"/>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want to hear from you!</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spTree>
    <p:extLst>
      <p:ext uri="{BB962C8B-B14F-4D97-AF65-F5344CB8AC3E}">
        <p14:creationId xmlns:p14="http://schemas.microsoft.com/office/powerpoint/2010/main" val="4127103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2970AF00-6CFD-CCEB-DFE7-8989F60A1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708043-84C5-319A-F288-366E349129FF}"/>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E00FDA54-01F4-DE13-BBD4-BB04215FC1D2}"/>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BF668563-A874-B1B2-06C2-688838625C32}"/>
              </a:ext>
            </a:extLst>
          </p:cNvPr>
          <p:cNvGraphicFramePr>
            <a:graphicFrameLocks noGrp="1"/>
          </p:cNvGraphicFramePr>
          <p:nvPr>
            <p:extLst>
              <p:ext uri="{D42A27DB-BD31-4B8C-83A1-F6EECF244321}">
                <p14:modId xmlns:p14="http://schemas.microsoft.com/office/powerpoint/2010/main" val="3962865081"/>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Welcome &amp; Introductions</a:t>
                      </a:r>
                      <a:endParaRPr lang="en-US" sz="180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10 mins</a:t>
                      </a:r>
                      <a:endParaRPr lang="en-US" sz="180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11:00 – 11:10 A.M. (EST)</a:t>
                      </a:r>
                      <a:endParaRPr lang="en-US" sz="180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11:10 – 11:50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dirty="0">
                          <a:solidFill>
                            <a:schemeClr val="bg1"/>
                          </a:solidFill>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5466505"/>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ACF39405-2E51-084B-70BA-3AA22E7EB789}"/>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163517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B668F5E-24BB-37D3-95A9-9DE5A9E3F6E2}"/>
              </a:ext>
              <a:ext uri="{C183D7F6-B498-43B3-948B-1728B52AA6E4}">
                <adec:decorative xmlns:adec="http://schemas.microsoft.com/office/drawing/2017/decorative" val="1"/>
              </a:ext>
            </a:extLst>
          </p:cNvPr>
          <p:cNvSpPr/>
          <p:nvPr/>
        </p:nvSpPr>
        <p:spPr bwMode="auto">
          <a:xfrm>
            <a:off x="588263" y="2486660"/>
            <a:ext cx="11130532" cy="3391626"/>
          </a:xfrm>
          <a:prstGeom prst="roundRect">
            <a:avLst>
              <a:gd name="adj" fmla="val 7890"/>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Segoe UI" pitchFamily="34" charset="0"/>
              <a:cs typeface="Segoe UI" pitchFamily="34" charset="0"/>
            </a:endParaRPr>
          </a:p>
        </p:txBody>
      </p:sp>
      <p:sp>
        <p:nvSpPr>
          <p:cNvPr id="4" name="Title 1">
            <a:extLst>
              <a:ext uri="{FF2B5EF4-FFF2-40B4-BE49-F238E27FC236}">
                <a16:creationId xmlns:a16="http://schemas.microsoft.com/office/drawing/2014/main" id="{8994A6EF-1C03-18F7-68A3-571E0CC32424}"/>
              </a:ext>
            </a:extLst>
          </p:cNvPr>
          <p:cNvSpPr>
            <a:spLocks noGrp="1"/>
          </p:cNvSpPr>
          <p:nvPr>
            <p:ph type="title"/>
          </p:nvPr>
        </p:nvSpPr>
        <p:spPr>
          <a:xfrm>
            <a:off x="588263" y="457200"/>
            <a:ext cx="8229600" cy="492443"/>
          </a:xfrm>
        </p:spPr>
        <p:txBody>
          <a:bodyPr/>
          <a:lstStyle/>
          <a:p>
            <a:r>
              <a:rPr lang="en-US" noProof="0">
                <a:solidFill>
                  <a:schemeClr val="bg1"/>
                </a:solidFill>
              </a:rPr>
              <a:t>Office of the CTO</a:t>
            </a:r>
            <a:endParaRPr lang="en-US">
              <a:solidFill>
                <a:schemeClr val="bg1"/>
              </a:solidFill>
            </a:endParaRPr>
          </a:p>
        </p:txBody>
      </p:sp>
      <p:sp>
        <p:nvSpPr>
          <p:cNvPr id="5" name="Rectangle 4">
            <a:extLst>
              <a:ext uri="{FF2B5EF4-FFF2-40B4-BE49-F238E27FC236}">
                <a16:creationId xmlns:a16="http://schemas.microsoft.com/office/drawing/2014/main" id="{87E29999-B137-FC9C-B11D-33D290F60272}"/>
              </a:ext>
            </a:extLst>
          </p:cNvPr>
          <p:cNvSpPr/>
          <p:nvPr/>
        </p:nvSpPr>
        <p:spPr bwMode="auto">
          <a:xfrm>
            <a:off x="0" y="1219201"/>
            <a:ext cx="12192000" cy="1103086"/>
          </a:xfrm>
          <a:prstGeom prst="rect">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Dedicated to delivering the most impactful outcomes for Microsoft and its customers through strategic collaboration, innovation, and adaptability. Our mission is to drive customer success, technical excellence, and AI transformation by leveraging our diverse skill set and fostering a culture of continuous learning, growth, and seamless engagement.</a:t>
            </a:r>
          </a:p>
        </p:txBody>
      </p:sp>
      <p:sp>
        <p:nvSpPr>
          <p:cNvPr id="6" name="Rectangle: Rounded Corners 5">
            <a:extLst>
              <a:ext uri="{FF2B5EF4-FFF2-40B4-BE49-F238E27FC236}">
                <a16:creationId xmlns:a16="http://schemas.microsoft.com/office/drawing/2014/main" id="{D6A82635-B17D-D66E-F6F0-FC9FEE1E96E6}"/>
              </a:ext>
            </a:extLst>
          </p:cNvPr>
          <p:cNvSpPr/>
          <p:nvPr/>
        </p:nvSpPr>
        <p:spPr bwMode="auto">
          <a:xfrm>
            <a:off x="703321" y="2594946"/>
            <a:ext cx="10900416" cy="461665"/>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Core Areas of Focus</a:t>
            </a:r>
          </a:p>
        </p:txBody>
      </p:sp>
      <p:grpSp>
        <p:nvGrpSpPr>
          <p:cNvPr id="7" name="Group 6">
            <a:extLst>
              <a:ext uri="{FF2B5EF4-FFF2-40B4-BE49-F238E27FC236}">
                <a16:creationId xmlns:a16="http://schemas.microsoft.com/office/drawing/2014/main" id="{8EE97209-54DA-D839-18BE-96F7CA0731CE}"/>
              </a:ext>
              <a:ext uri="{C183D7F6-B498-43B3-948B-1728B52AA6E4}">
                <adec:decorative xmlns:adec="http://schemas.microsoft.com/office/drawing/2017/decorative" val="1"/>
              </a:ext>
            </a:extLst>
          </p:cNvPr>
          <p:cNvGrpSpPr/>
          <p:nvPr/>
        </p:nvGrpSpPr>
        <p:grpSpPr>
          <a:xfrm>
            <a:off x="11172379" y="2636245"/>
            <a:ext cx="379066" cy="379066"/>
            <a:chOff x="11058078" y="2493357"/>
            <a:chExt cx="562707" cy="562707"/>
          </a:xfrm>
        </p:grpSpPr>
        <p:sp>
          <p:nvSpPr>
            <p:cNvPr id="8" name="Oval 7">
              <a:extLst>
                <a:ext uri="{FF2B5EF4-FFF2-40B4-BE49-F238E27FC236}">
                  <a16:creationId xmlns:a16="http://schemas.microsoft.com/office/drawing/2014/main" id="{8E999DD0-3C96-7F24-C3E4-DB6F7CD549B9}"/>
                </a:ext>
              </a:extLst>
            </p:cNvPr>
            <p:cNvSpPr/>
            <p:nvPr/>
          </p:nvSpPr>
          <p:spPr bwMode="auto">
            <a:xfrm>
              <a:off x="11058078" y="2493357"/>
              <a:ext cx="562707" cy="562707"/>
            </a:xfrm>
            <a:prstGeom prst="ellipse">
              <a:avLst/>
            </a:prstGeom>
            <a:gradFill flip="none" rotWithShape="1">
              <a:gsLst>
                <a:gs pos="0">
                  <a:schemeClr val="bg1"/>
                </a:gs>
                <a:gs pos="100000">
                  <a:schemeClr val="bg1"/>
                </a:gs>
              </a:gsLst>
              <a:lin ang="10800000" scaled="1"/>
              <a:tileRect/>
            </a:gra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sp>
          <p:nvSpPr>
            <p:cNvPr id="9" name="Oval 11_1">
              <a:extLst>
                <a:ext uri="{FF2B5EF4-FFF2-40B4-BE49-F238E27FC236}">
                  <a16:creationId xmlns:a16="http://schemas.microsoft.com/office/drawing/2014/main" id="{F00D3004-DE8D-317E-4AE2-BFBDD9D2D8F9}"/>
                </a:ext>
              </a:extLst>
            </p:cNvPr>
            <p:cNvSpPr/>
            <p:nvPr/>
          </p:nvSpPr>
          <p:spPr bwMode="auto">
            <a:xfrm>
              <a:off x="11096166" y="2531446"/>
              <a:ext cx="486532" cy="48653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grpSp>
      <p:sp>
        <p:nvSpPr>
          <p:cNvPr id="10" name="target_2">
            <a:extLst>
              <a:ext uri="{FF2B5EF4-FFF2-40B4-BE49-F238E27FC236}">
                <a16:creationId xmlns:a16="http://schemas.microsoft.com/office/drawing/2014/main" id="{506C019F-06CF-E0B4-B420-FF03EE69AD01}"/>
              </a:ext>
              <a:ext uri="{C183D7F6-B498-43B3-948B-1728B52AA6E4}">
                <adec:decorative xmlns:adec="http://schemas.microsoft.com/office/drawing/2017/decorative" val="1"/>
              </a:ext>
            </a:extLst>
          </p:cNvPr>
          <p:cNvSpPr>
            <a:spLocks noChangeAspect="1" noEditPoints="1"/>
          </p:cNvSpPr>
          <p:nvPr/>
        </p:nvSpPr>
        <p:spPr bwMode="auto">
          <a:xfrm>
            <a:off x="11268689" y="2732926"/>
            <a:ext cx="186447" cy="18570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solidFill>
            <a:srgbClr val="091F2C"/>
          </a:solidFill>
          <a:ln w="6350" cap="flat">
            <a:solidFill>
              <a:schemeClr val="tx1"/>
            </a:solidFill>
            <a:prstDash val="soli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Sans Text"/>
              <a:ea typeface="+mn-ea"/>
              <a:cs typeface="+mn-cs"/>
            </a:endParaRPr>
          </a:p>
        </p:txBody>
      </p:sp>
      <p:sp>
        <p:nvSpPr>
          <p:cNvPr id="11" name="TextBox 10">
            <a:extLst>
              <a:ext uri="{FF2B5EF4-FFF2-40B4-BE49-F238E27FC236}">
                <a16:creationId xmlns:a16="http://schemas.microsoft.com/office/drawing/2014/main" id="{28841AE5-1CCD-CFC9-DEBD-B3ADD8430944}"/>
              </a:ext>
            </a:extLst>
          </p:cNvPr>
          <p:cNvSpPr txBox="1"/>
          <p:nvPr/>
        </p:nvSpPr>
        <p:spPr>
          <a:xfrm>
            <a:off x="785447" y="3170001"/>
            <a:ext cx="10818290" cy="2554545"/>
          </a:xfrm>
          <a:prstGeom prst="rect">
            <a:avLst/>
          </a:prstGeom>
          <a:noFill/>
        </p:spPr>
        <p:txBody>
          <a:bodyPr wrap="square" lIns="0" tIns="0" rIns="0" bIns="0" anchor="t">
            <a:spAutoFit/>
          </a:bodyPr>
          <a:lstStyle/>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Accelerate Customer Success: </a:t>
            </a:r>
            <a:r>
              <a:rPr kumimoji="0" lang="en-US" sz="1400" b="0" i="0" u="none" strike="noStrike" kern="100" cap="none" spc="0" normalizeH="0" baseline="0" noProof="0">
                <a:ln>
                  <a:noFill/>
                </a:ln>
                <a:effectLst/>
                <a:uLnTx/>
                <a:uFillTx/>
                <a:latin typeface="Segoe Sans Text"/>
                <a:ea typeface="Calibri"/>
                <a:cs typeface="Segoe UI"/>
              </a:rPr>
              <a:t>Work directly with strategic customers to help them realize the full value of their most complex opportunities</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Amplify Technical Excellence:</a:t>
            </a:r>
            <a:r>
              <a:rPr kumimoji="0" lang="en-US" sz="1400" b="0" i="0" u="none" strike="noStrike" kern="100" cap="none" spc="0" normalizeH="0" baseline="0" noProof="0">
                <a:ln>
                  <a:noFill/>
                </a:ln>
                <a:solidFill>
                  <a:srgbClr val="0078D4"/>
                </a:solidFill>
                <a:effectLst/>
                <a:uLnTx/>
                <a:uFillTx/>
                <a:latin typeface="Segoe Sans Text Semibold"/>
                <a:ea typeface="Calibri"/>
                <a:cs typeface="Segoe UI"/>
              </a:rPr>
              <a:t> </a:t>
            </a:r>
            <a:r>
              <a:rPr kumimoji="0" lang="en-US" sz="1400" b="0" i="0" u="none" strike="noStrike" kern="100" cap="none" spc="0" normalizeH="0" baseline="0" noProof="0">
                <a:ln>
                  <a:noFill/>
                </a:ln>
                <a:effectLst/>
                <a:uLnTx/>
                <a:uFillTx/>
                <a:latin typeface="Segoe Sans Text"/>
                <a:ea typeface="Calibri"/>
                <a:cs typeface="Segoe UI"/>
              </a:rPr>
              <a:t>Create a platform to learn, share, and strengthen our technical community through code and technology</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Strengthen Americas Sales: </a:t>
            </a:r>
            <a:r>
              <a:rPr kumimoji="0" lang="en-US" sz="1400" b="0" i="0" u="none" strike="noStrike" kern="100" cap="none" spc="0" normalizeH="0" baseline="0" noProof="0">
                <a:ln>
                  <a:noFill/>
                </a:ln>
                <a:effectLst/>
                <a:uLnTx/>
                <a:uFillTx/>
                <a:latin typeface="Segoe Sans Text"/>
                <a:ea typeface="Calibri"/>
                <a:cs typeface="Segoe UI"/>
              </a:rPr>
              <a:t>Equip the Americas Sales organization with the right technical information to build and retain customer trust and lead them to long-term success</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Influence Product Improvements: </a:t>
            </a:r>
            <a:r>
              <a:rPr kumimoji="0" lang="en-US" sz="1400" b="0" i="0" u="none" strike="noStrike" kern="100" cap="none" spc="0" normalizeH="0" baseline="0" noProof="0">
                <a:ln>
                  <a:noFill/>
                </a:ln>
                <a:effectLst/>
                <a:uLnTx/>
                <a:uFillTx/>
                <a:latin typeface="Segoe Sans Text"/>
                <a:ea typeface="Calibri"/>
                <a:cs typeface="Segoe UI"/>
              </a:rPr>
              <a:t>Collaborate closely with Product Engineering to relay customer feedback and depth insights to ensure products and services align with consumer demands</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Build Strong Market Presence: </a:t>
            </a:r>
            <a:r>
              <a:rPr kumimoji="0" lang="en-US" sz="1400" b="0" i="0" u="none" strike="noStrike" kern="100" cap="none" spc="0" normalizeH="0" baseline="0" noProof="0">
                <a:ln>
                  <a:noFill/>
                </a:ln>
                <a:effectLst/>
                <a:uLnTx/>
                <a:uFillTx/>
                <a:latin typeface="Segoe Sans Text"/>
                <a:ea typeface="Calibri"/>
                <a:cs typeface="Segoe UI"/>
              </a:rPr>
              <a:t>Drive future customer success through a strong technical presence that highlights customer achievements and application </a:t>
            </a:r>
            <a:r>
              <a:rPr kumimoji="0" lang="en-US" sz="1400" b="0" i="0" u="none" strike="noStrike" kern="100" cap="none" spc="0" normalizeH="0" baseline="0" noProof="0">
                <a:ln>
                  <a:noFill/>
                </a:ln>
                <a:effectLst/>
                <a:uLnTx/>
                <a:uFillTx/>
                <a:latin typeface="Segoe UI"/>
                <a:ea typeface="Calibri"/>
                <a:cs typeface="Segoe UI"/>
              </a:rPr>
              <a:t>patterns</a:t>
            </a:r>
            <a:endParaRPr kumimoji="0" lang="en-US" sz="1400" b="0" i="0" u="none" strike="noStrike" kern="100" cap="none" spc="0" normalizeH="0" baseline="0" noProof="0">
              <a:ln>
                <a:noFill/>
              </a:ln>
              <a:effectLst/>
              <a:uLnTx/>
              <a:uFillTx/>
              <a:latin typeface="Calibri"/>
              <a:ea typeface="Calibri"/>
              <a:cs typeface="Times New Roman"/>
            </a:endParaRPr>
          </a:p>
        </p:txBody>
      </p:sp>
      <p:pic>
        <p:nvPicPr>
          <p:cNvPr id="12" name="Picture 11" descr="A logo with a globe and text&#10;&#10;Description automatically generated">
            <a:extLst>
              <a:ext uri="{FF2B5EF4-FFF2-40B4-BE49-F238E27FC236}">
                <a16:creationId xmlns:a16="http://schemas.microsoft.com/office/drawing/2014/main" id="{AF658D23-7A68-CA2C-4730-3174586AA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740" y="18671"/>
            <a:ext cx="1189703" cy="1143835"/>
          </a:xfrm>
          <a:prstGeom prst="rect">
            <a:avLst/>
          </a:prstGeom>
        </p:spPr>
      </p:pic>
    </p:spTree>
    <p:extLst>
      <p:ext uri="{BB962C8B-B14F-4D97-AF65-F5344CB8AC3E}">
        <p14:creationId xmlns:p14="http://schemas.microsoft.com/office/powerpoint/2010/main" val="2769317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Setting the Stage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2</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76F24022-3ABB-03DE-C3AB-B7A209B0A7C4}"/>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06442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C6C5594-F75A-E676-4839-94C71B74D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FD1D9-75F7-33CE-E21E-3C055D36894C}"/>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F64FC2E4-7D69-D5C1-98D0-82A55A5CF3A3}"/>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30453D34-C4E4-54D2-7889-D529633BFBA5}"/>
              </a:ext>
            </a:extLst>
          </p:cNvPr>
          <p:cNvGraphicFramePr>
            <a:graphicFrameLocks noGrp="1"/>
          </p:cNvGraphicFramePr>
          <p:nvPr>
            <p:extLst>
              <p:ext uri="{D42A27DB-BD31-4B8C-83A1-F6EECF244321}">
                <p14:modId xmlns:p14="http://schemas.microsoft.com/office/powerpoint/2010/main" val="3108687188"/>
              </p:ext>
            </p:extLst>
          </p:nvPr>
        </p:nvGraphicFramePr>
        <p:xfrm>
          <a:off x="1517056" y="1963657"/>
          <a:ext cx="9157888" cy="3227259"/>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11:20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Setting the Stage</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40 mins</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11:20 – 12:00 P.M. (EST)</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11:50 – 12:50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dirty="0">
                          <a:solidFill>
                            <a:schemeClr val="bg1"/>
                          </a:solidFill>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12:50 – 1:00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8100997"/>
                  </a:ext>
                </a:extLst>
              </a:tr>
              <a:tr h="46103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60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1:00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dirty="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77D33D00-ACCC-805D-51A5-A9F903A23B0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5683639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Industry Leader Summit White template">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Segoe sans">
      <a:majorFont>
        <a:latin typeface="Segoe Sans Display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3.xml><?xml version="1.0" encoding="utf-8"?>
<a:theme xmlns:a="http://schemas.openxmlformats.org/drawingml/2006/main" name="Custom">
  <a:themeElements>
    <a:clrScheme name="TM16411243">
      <a:dk1>
        <a:srgbClr val="000000"/>
      </a:dk1>
      <a:lt1>
        <a:srgbClr val="FFFFFF"/>
      </a:lt1>
      <a:dk2>
        <a:srgbClr val="2B2E42"/>
      </a:dk2>
      <a:lt2>
        <a:srgbClr val="E7E6E6"/>
      </a:lt2>
      <a:accent1>
        <a:srgbClr val="F4CE2F"/>
      </a:accent1>
      <a:accent2>
        <a:srgbClr val="D23958"/>
      </a:accent2>
      <a:accent3>
        <a:srgbClr val="F58020"/>
      </a:accent3>
      <a:accent4>
        <a:srgbClr val="009AD5"/>
      </a:accent4>
      <a:accent5>
        <a:srgbClr val="0479CE"/>
      </a:accent5>
      <a:accent6>
        <a:srgbClr val="25C29C"/>
      </a:accent6>
      <a:hlink>
        <a:srgbClr val="0563C1"/>
      </a:hlink>
      <a:folHlink>
        <a:srgbClr val="954F72"/>
      </a:folHlink>
    </a:clrScheme>
    <a:fontScheme name="Custom 70">
      <a:majorFont>
        <a:latin typeface="Avenir Next LT Pro Demi"/>
        <a:ea typeface=""/>
        <a:cs typeface=""/>
      </a:majorFont>
      <a:minorFont>
        <a:latin typeface="Avenir Next LT Pro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3_Win32_SL_v4" id="{5E1028BC-039D-4A85-8182-5BC71B8BBFDB}" vid="{8FC0B532-47E6-48BF-A500-9A0D2EC43829}"/>
    </a:ext>
  </a:extLst>
</a:theme>
</file>

<file path=ppt/theme/theme4.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5.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6.xml><?xml version="1.0" encoding="utf-8"?>
<a:theme xmlns:a="http://schemas.openxmlformats.org/drawingml/2006/main" name="MSFT Cloud_Industry Slide Template-16x9">
  <a:themeElements>
    <a:clrScheme name="Custom 1">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C03BC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Cloud_Industry Slide Template-16x9_v06.potx" id="{22F967BE-1BE3-4E33-9E43-34A6A01C1D2B}" vid="{96DD2E20-957E-4F0C-81DD-10783C04073D}"/>
    </a:ext>
  </a:extLst>
</a:theme>
</file>

<file path=ppt/theme/theme7.xml><?xml version="1.0" encoding="utf-8"?>
<a:theme xmlns:a="http://schemas.openxmlformats.org/drawingml/2006/main" name="Americas 16:9 Template Dark">
  <a:themeElements>
    <a:clrScheme name="Custom 135">
      <a:dk1>
        <a:srgbClr val="091F2C"/>
      </a:dk1>
      <a:lt1>
        <a:srgbClr val="FFFFFF"/>
      </a:lt1>
      <a:dk2>
        <a:srgbClr val="2A446F"/>
      </a:dk2>
      <a:lt2>
        <a:srgbClr val="E8E6DF"/>
      </a:lt2>
      <a:accent1>
        <a:srgbClr val="8DC8E8"/>
      </a:accent1>
      <a:accent2>
        <a:srgbClr val="0078D4"/>
      </a:accent2>
      <a:accent3>
        <a:srgbClr val="C03BC4"/>
      </a:accent3>
      <a:accent4>
        <a:srgbClr val="D7D2CB"/>
      </a:accent4>
      <a:accent5>
        <a:srgbClr val="FFB900"/>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CAPS_Start2023_16-9_Event-template.potx" id="{757FA001-178F-4700-B49C-26A3D5283787}" vid="{96849954-06DF-4C81-84E4-E0323F64AD7F}"/>
    </a:ext>
  </a:extLst>
</a:theme>
</file>

<file path=ppt/theme/theme8.xml><?xml version="1.0" encoding="utf-8"?>
<a:theme xmlns:a="http://schemas.openxmlformats.org/drawingml/2006/main" name="1_Americas Soar Template">
  <a:themeElements>
    <a:clrScheme name="Custom 10">
      <a:dk1>
        <a:srgbClr val="000000"/>
      </a:dk1>
      <a:lt1>
        <a:srgbClr val="FFFFFF"/>
      </a:lt1>
      <a:dk2>
        <a:srgbClr val="091F2C"/>
      </a:dk2>
      <a:lt2>
        <a:srgbClr val="E8E6DF"/>
      </a:lt2>
      <a:accent1>
        <a:srgbClr val="0078D4"/>
      </a:accent1>
      <a:accent2>
        <a:srgbClr val="2A446F"/>
      </a:accent2>
      <a:accent3>
        <a:srgbClr val="8DC8E8"/>
      </a:accent3>
      <a:accent4>
        <a:srgbClr val="49C5B1"/>
      </a:accent4>
      <a:accent5>
        <a:srgbClr val="8661C5"/>
      </a:accent5>
      <a:accent6>
        <a:srgbClr val="C03BC4"/>
      </a:accent6>
      <a:hlink>
        <a:srgbClr val="0078D4"/>
      </a:hlink>
      <a:folHlink>
        <a:srgbClr val="C03BC4"/>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mericas Soar Template_v1" id="{8B908FC0-00D0-43C8-80E3-5E891EBC9FAE}" vid="{EC421234-54FA-463E-8157-1DDD99B074A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7186308C97834AB56B094FEF8818F0" ma:contentTypeVersion="13" ma:contentTypeDescription="Create a new document." ma:contentTypeScope="" ma:versionID="49bf34f16e5bb38d3c62ef8df134b6fd">
  <xsd:schema xmlns:xsd="http://www.w3.org/2001/XMLSchema" xmlns:xs="http://www.w3.org/2001/XMLSchema" xmlns:p="http://schemas.microsoft.com/office/2006/metadata/properties" xmlns:ns1="http://schemas.microsoft.com/sharepoint/v3" xmlns:ns2="054d9244-6265-4252-8c86-afb857f94a71" targetNamespace="http://schemas.microsoft.com/office/2006/metadata/properties" ma:root="true" ma:fieldsID="22cf5def762190a541c8803f8c457568" ns1:_="" ns2:_="">
    <xsd:import namespace="http://schemas.microsoft.com/sharepoint/v3"/>
    <xsd:import namespace="054d9244-6265-4252-8c86-afb857f94a7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4d9244-6265-4252-8c86-afb857f94a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54d9244-6265-4252-8c86-afb857f94a7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647705-A2C1-4763-AEFA-F2C2D6A0B8B3}">
  <ds:schemaRefs>
    <ds:schemaRef ds:uri="054d9244-6265-4252-8c86-afb857f94a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5D5546-3250-4738-B4D8-024DBE318E94}">
  <ds:schemaRefs>
    <ds:schemaRef ds:uri="http://purl.org/dc/dcmitype/"/>
    <ds:schemaRef ds:uri="http://purl.org/dc/elements/1.1/"/>
    <ds:schemaRef ds:uri="http://purl.org/dc/terms/"/>
    <ds:schemaRef ds:uri="http://www.w3.org/XML/1998/namespace"/>
    <ds:schemaRef ds:uri="http://schemas.openxmlformats.org/package/2006/metadata/core-properties"/>
    <ds:schemaRef ds:uri="http://schemas.microsoft.com/office/infopath/2007/PartnerControls"/>
    <ds:schemaRef ds:uri="http://schemas.microsoft.com/office/2006/documentManagement/types"/>
    <ds:schemaRef ds:uri="054d9244-6265-4252-8c86-afb857f94a71"/>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6C86C901-CF8E-4367-B300-0DD214DC4C6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TotalTime>
  <Words>3822</Words>
  <Application>Microsoft Office PowerPoint</Application>
  <PresentationFormat>Widescreen</PresentationFormat>
  <Paragraphs>509</Paragraphs>
  <Slides>31</Slides>
  <Notes>23</Notes>
  <HiddenSlides>1</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31</vt:i4>
      </vt:variant>
    </vt:vector>
  </HeadingPairs>
  <TitlesOfParts>
    <vt:vector size="57" baseType="lpstr">
      <vt:lpstr>Aptos</vt:lpstr>
      <vt:lpstr>Aptos Display</vt:lpstr>
      <vt:lpstr>Arial</vt:lpstr>
      <vt:lpstr>Avenir Next LT Pro </vt:lpstr>
      <vt:lpstr>Avenir Next LT Pro Demi</vt:lpstr>
      <vt:lpstr>Calibri</vt:lpstr>
      <vt:lpstr>Consolas</vt:lpstr>
      <vt:lpstr>Segoe Sans Display</vt:lpstr>
      <vt:lpstr>Segoe Sans Display Semibold</vt:lpstr>
      <vt:lpstr>Segoe Sans Text</vt:lpstr>
      <vt:lpstr>Segoe Sans Text Semibold</vt:lpstr>
      <vt:lpstr>Segoe UI</vt:lpstr>
      <vt:lpstr>Segoe UI Light</vt:lpstr>
      <vt:lpstr>Segoe UI Semibold</vt:lpstr>
      <vt:lpstr>Segoe UI Semilight</vt:lpstr>
      <vt:lpstr>Segoe UI Variable Display</vt:lpstr>
      <vt:lpstr>Wingdings</vt:lpstr>
      <vt:lpstr>1_Office Theme</vt:lpstr>
      <vt:lpstr>1_Industry Leader Summit White template</vt:lpstr>
      <vt:lpstr>Custom</vt:lpstr>
      <vt:lpstr>1_Azure 2023 Template</vt:lpstr>
      <vt:lpstr>Azure 2023 Template</vt:lpstr>
      <vt:lpstr>MSFT Cloud_Industry Slide Template-16x9</vt:lpstr>
      <vt:lpstr>Americas 16:9 Template Dark</vt:lpstr>
      <vt:lpstr>1_Americas Soar Template</vt:lpstr>
      <vt:lpstr>think-cell Slide</vt:lpstr>
      <vt:lpstr>Microsoft Microhack</vt:lpstr>
      <vt:lpstr>Agenda</vt:lpstr>
      <vt:lpstr>Welcome &amp; Introductions</vt:lpstr>
      <vt:lpstr>PowerPoint Presentation</vt:lpstr>
      <vt:lpstr>PowerPoint Presentation</vt:lpstr>
      <vt:lpstr>Agenda</vt:lpstr>
      <vt:lpstr>Office of the CTO</vt:lpstr>
      <vt:lpstr>Setting the Stage</vt:lpstr>
      <vt:lpstr>Agenda</vt:lpstr>
      <vt:lpstr>Microsoft Microhack</vt:lpstr>
      <vt:lpstr>Microsoft Microhack</vt:lpstr>
      <vt:lpstr>Rules of Engagement</vt:lpstr>
      <vt:lpstr>Customer Scenario | Contoso</vt:lpstr>
      <vt:lpstr>Bringing domain knowledge to LLMs</vt:lpstr>
      <vt:lpstr>Retrieval-Augmented Generation  High-level Architecture</vt:lpstr>
      <vt:lpstr>PowerPoint Presentation</vt:lpstr>
      <vt:lpstr>PowerPoint Presentation</vt:lpstr>
      <vt:lpstr>Evaluating RAG: Best Practices</vt:lpstr>
      <vt:lpstr>Anatomy of RAG</vt:lpstr>
      <vt:lpstr>PowerPoint Presentation</vt:lpstr>
      <vt:lpstr>Hands-On Hack</vt:lpstr>
      <vt:lpstr>Agenda</vt:lpstr>
      <vt:lpstr>Break</vt:lpstr>
      <vt:lpstr>Agenda</vt:lpstr>
      <vt:lpstr>Show &amp; Tell</vt:lpstr>
      <vt:lpstr>Agenda</vt:lpstr>
      <vt:lpstr>PowerPoint Presentation</vt:lpstr>
      <vt:lpstr>Close</vt:lpstr>
      <vt:lpstr>Agenda</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Tooles</dc:creator>
  <cp:lastModifiedBy>James Tooles</cp:lastModifiedBy>
  <cp:revision>1</cp:revision>
  <dcterms:created xsi:type="dcterms:W3CDTF">2024-10-09T17:28:49Z</dcterms:created>
  <dcterms:modified xsi:type="dcterms:W3CDTF">2024-12-04T17:36:41Z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0x010100D97186308C97834AB56B094FEF8818F0</vt:lpwstr>
  </property>
  <property fmtid="{D5CDD505-2E9C-101B-9397-08002B2CF9AE}" pid="3" name="MediaServiceImageTags">
    <vt:lpwstr/>
  </property>
</Properties>
</file>